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288" r:id="rId2"/>
    <p:sldId id="271" r:id="rId3"/>
    <p:sldId id="270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87" r:id="rId12"/>
    <p:sldId id="280" r:id="rId13"/>
    <p:sldId id="279" r:id="rId14"/>
    <p:sldId id="281" r:id="rId15"/>
    <p:sldId id="259" r:id="rId16"/>
    <p:sldId id="258" r:id="rId17"/>
    <p:sldId id="260" r:id="rId18"/>
    <p:sldId id="261" r:id="rId19"/>
    <p:sldId id="262" r:id="rId20"/>
    <p:sldId id="263" r:id="rId21"/>
    <p:sldId id="264" r:id="rId22"/>
    <p:sldId id="265" r:id="rId23"/>
    <p:sldId id="267" r:id="rId24"/>
    <p:sldId id="268" r:id="rId25"/>
    <p:sldId id="269" r:id="rId26"/>
    <p:sldId id="284" r:id="rId27"/>
    <p:sldId id="285" r:id="rId28"/>
    <p:sldId id="282" r:id="rId29"/>
    <p:sldId id="286" r:id="rId30"/>
  </p:sldIdLst>
  <p:sldSz cx="9144000" cy="6858000" type="screen4x3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646"/>
    <a:srgbClr val="7A30DC"/>
    <a:srgbClr val="858D3D"/>
    <a:srgbClr val="93B1E1"/>
    <a:srgbClr val="9DC8D7"/>
    <a:srgbClr val="C7A4D0"/>
    <a:srgbClr val="774585"/>
    <a:srgbClr val="FF3399"/>
    <a:srgbClr val="794783"/>
    <a:srgbClr val="BD0DB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D8A8B-B3BF-4548-B53F-48511F085FAF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9391A-0F87-4DFB-BA6E-57CE4AD81B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0918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5839E-9E1C-4DC6-AE2E-0473B71D460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9391A-0F87-4DFB-BA6E-57CE4AD81BA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9391A-0F87-4DFB-BA6E-57CE4AD81BA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9391A-0F87-4DFB-BA6E-57CE4AD81BA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9391A-0F87-4DFB-BA6E-57CE4AD81BA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3747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9391A-0F87-4DFB-BA6E-57CE4AD81BA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1181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9391A-0F87-4DFB-BA6E-57CE4AD81BA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C:\Users\BARICK\Desktop\Mentahan gambar\peta indonesia jadul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20000" contrast="-20000"/>
          </a:blip>
          <a:srcRect l="11439"/>
          <a:stretch>
            <a:fillRect/>
          </a:stretch>
        </p:blipFill>
        <p:spPr bwMode="auto">
          <a:xfrm>
            <a:off x="0" y="-25402"/>
            <a:ext cx="9144000" cy="68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7C0E1-C953-4F7E-A002-70A8D25EA339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0A77-5370-4D07-AB70-B32439DDFD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" Target="../slides/slid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CDF41-5F18-490B-984D-52ED4FF1B09C}" type="datetimeFigureOut">
              <a:rPr lang="en-US" smtClean="0"/>
              <a:pPr/>
              <a:t>2/22/2014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DA9E-774C-49B6-84C6-C45D667DCD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>
            <a:hlinkClick r:id="" action="ppaction://hlinkshowjump?jump=endshow"/>
          </p:cNvPr>
          <p:cNvSpPr/>
          <p:nvPr userDrawn="1"/>
        </p:nvSpPr>
        <p:spPr>
          <a:xfrm>
            <a:off x="7713132" y="6248400"/>
            <a:ext cx="1126067" cy="533400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Keluar</a:t>
            </a:r>
            <a:endParaRPr lang="en-US" dirty="0"/>
          </a:p>
        </p:txBody>
      </p:sp>
      <p:sp>
        <p:nvSpPr>
          <p:cNvPr id="9" name="Action Button: Home 8">
            <a:hlinkClick r:id="rId14" action="ppaction://hlinksldjump" highlightClick="1"/>
          </p:cNvPr>
          <p:cNvSpPr/>
          <p:nvPr userDrawn="1"/>
        </p:nvSpPr>
        <p:spPr>
          <a:xfrm>
            <a:off x="8610600" y="76200"/>
            <a:ext cx="457200" cy="457200"/>
          </a:xfrm>
          <a:prstGeom prst="actionButtonHome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6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Bab%208/Bab%208.exe" TargetMode="External"/><Relationship Id="rId3" Type="http://schemas.openxmlformats.org/officeDocument/2006/relationships/notesSlide" Target="../notesSlides/notesSlide7.xml"/><Relationship Id="rId7" Type="http://schemas.openxmlformats.org/officeDocument/2006/relationships/slide" Target="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5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2.xml"/><Relationship Id="rId18" Type="http://schemas.openxmlformats.org/officeDocument/2006/relationships/slide" Target="slide20.xml"/><Relationship Id="rId26" Type="http://schemas.openxmlformats.org/officeDocument/2006/relationships/slide" Target="slide28.xml"/><Relationship Id="rId3" Type="http://schemas.openxmlformats.org/officeDocument/2006/relationships/slide" Target="slide3.xml"/><Relationship Id="rId21" Type="http://schemas.openxmlformats.org/officeDocument/2006/relationships/slide" Target="slide23.xml"/><Relationship Id="rId7" Type="http://schemas.openxmlformats.org/officeDocument/2006/relationships/slide" Target="slide7.xml"/><Relationship Id="rId12" Type="http://schemas.openxmlformats.org/officeDocument/2006/relationships/slide" Target="slide13.xml"/><Relationship Id="rId17" Type="http://schemas.openxmlformats.org/officeDocument/2006/relationships/slide" Target="slide17.xml"/><Relationship Id="rId25" Type="http://schemas.openxmlformats.org/officeDocument/2006/relationships/slide" Target="slide27.xml"/><Relationship Id="rId2" Type="http://schemas.openxmlformats.org/officeDocument/2006/relationships/slide" Target="slide2.xml"/><Relationship Id="rId16" Type="http://schemas.openxmlformats.org/officeDocument/2006/relationships/slide" Target="slide15.xml"/><Relationship Id="rId20" Type="http://schemas.openxmlformats.org/officeDocument/2006/relationships/slide" Target="slide2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6.xml"/><Relationship Id="rId5" Type="http://schemas.openxmlformats.org/officeDocument/2006/relationships/slide" Target="slide19.xml"/><Relationship Id="rId15" Type="http://schemas.openxmlformats.org/officeDocument/2006/relationships/slide" Target="slide16.xml"/><Relationship Id="rId23" Type="http://schemas.openxmlformats.org/officeDocument/2006/relationships/slide" Target="slide25.xml"/><Relationship Id="rId28" Type="http://schemas.openxmlformats.org/officeDocument/2006/relationships/slide" Target="slide5.xml"/><Relationship Id="rId10" Type="http://schemas.openxmlformats.org/officeDocument/2006/relationships/slide" Target="slide10.xml"/><Relationship Id="rId19" Type="http://schemas.openxmlformats.org/officeDocument/2006/relationships/slide" Target="slide21.xml"/><Relationship Id="rId4" Type="http://schemas.openxmlformats.org/officeDocument/2006/relationships/slide" Target="slide18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4.xml"/><Relationship Id="rId27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381000" y="1447800"/>
            <a:ext cx="8229600" cy="1143000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Bab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 8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/>
            </a:r>
            <a:b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</a:b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Kerajaan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 -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Kerajaan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  Islam </a:t>
            </a:r>
            <a:b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</a:b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 di  </a:t>
            </a:r>
            <a:b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</a:b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Indonesia</a:t>
            </a:r>
            <a:endParaRPr lang="en-US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ernard MT Condensed" pitchFamily="18" charset="0"/>
            </a:endParaRPr>
          </a:p>
        </p:txBody>
      </p:sp>
      <p:pic>
        <p:nvPicPr>
          <p:cNvPr id="5" name="Picture 2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7175" y="4625975"/>
            <a:ext cx="3548063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0840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Showcard Gothic" pitchFamily="82" charset="0"/>
              </a:rPr>
              <a:t>K e r a j a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Showcard Gothic" pitchFamily="82" charset="0"/>
              </a:rPr>
              <a:t>a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Showcard Gothic" pitchFamily="82" charset="0"/>
              </a:rPr>
              <a:t> n   K a m p a r </a:t>
            </a:r>
            <a:endParaRPr lang="en-US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Showcard Gothic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L o k a s </a:t>
            </a:r>
            <a:r>
              <a:rPr lang="en-US" sz="2800" b="1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i</a:t>
            </a:r>
            <a:r>
              <a:rPr lang="en-US" sz="2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 :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6200" y="2362200"/>
            <a:ext cx="3733800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Terletak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Kabupaten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Pelalawan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Provinsi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Riau.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2286000"/>
            <a:ext cx="3479242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667000" y="4771072"/>
            <a:ext cx="6477000" cy="147732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284163" indent="-284163"/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	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Lengkapilah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gambar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peta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Sumatra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atas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dengan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membubuhkan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tanda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bulatan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hitam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sebagai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tanda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lokasi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Kerajaan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Kampar!</a:t>
            </a:r>
          </a:p>
          <a:p>
            <a:pPr marL="284163" indent="-284163"/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2. 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	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Carilah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informasi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tentang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lokasi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yang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pernah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menjadi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letak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Kerajaan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Kampar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dewasa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ini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!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7200" y="3653135"/>
            <a:ext cx="2362200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 a j a – r a j a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343400" y="1524000"/>
            <a:ext cx="3505200" cy="4616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 S u l t a n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A b d u l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l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a h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267200" y="3657600"/>
            <a:ext cx="37338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2. M a h a r a j a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D </a:t>
            </a:r>
            <a:r>
              <a:rPr kumimoji="0" lang="en-US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n d a  I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267200" y="5486400"/>
            <a:ext cx="37338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3. M a h a r a j a  D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n d a  II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19400" y="3886200"/>
            <a:ext cx="9906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2743200" y="2819400"/>
            <a:ext cx="21336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0" idx="1"/>
          </p:cNvCxnSpPr>
          <p:nvPr/>
        </p:nvCxnSpPr>
        <p:spPr>
          <a:xfrm>
            <a:off x="3810000" y="1752600"/>
            <a:ext cx="533400" cy="22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1" idx="1"/>
          </p:cNvCxnSpPr>
          <p:nvPr/>
        </p:nvCxnSpPr>
        <p:spPr>
          <a:xfrm>
            <a:off x="3810000" y="3886200"/>
            <a:ext cx="457200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95600" y="4800600"/>
            <a:ext cx="18288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2" idx="1"/>
          </p:cNvCxnSpPr>
          <p:nvPr/>
        </p:nvCxnSpPr>
        <p:spPr>
          <a:xfrm>
            <a:off x="3810000" y="5715000"/>
            <a:ext cx="457200" cy="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0" name="Action Button: Back or Previous 19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2743200" y="63246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313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5" grpId="1" build="p"/>
      <p:bldP spid="6" grpId="0"/>
      <p:bldP spid="6" grpId="1"/>
      <p:bldP spid="8" grpId="0"/>
      <p:bldP spid="8" grpId="1"/>
      <p:bldP spid="9" grpId="0" uiExpand="1" build="p" animBg="1"/>
      <p:bldP spid="10" grpId="0" animBg="1"/>
      <p:bldP spid="11" grpId="0" animBg="1"/>
      <p:bldP spid="12" grpId="0" animBg="1"/>
      <p:bldP spid="22" grpId="0"/>
      <p:bldP spid="22" grpId="1"/>
      <p:bldP spid="2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 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Kerajaan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Inderagiri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5362" y="1923257"/>
            <a:ext cx="4067175" cy="287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457200" y="1600200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L o k a s i: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76200" y="2362200"/>
            <a:ext cx="3733800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Terletak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Kabupaten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Inderagiri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Hilir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Inderagir</a:t>
            </a:r>
            <a:r>
              <a:rPr lang="en-US" b="1" dirty="0" smtClean="0"/>
              <a:t>i </a:t>
            </a:r>
            <a:r>
              <a:rPr lang="en-US" b="1" dirty="0" err="1" smtClean="0"/>
              <a:t>Hulu</a:t>
            </a:r>
            <a:r>
              <a:rPr lang="en-US" b="1" dirty="0" smtClean="0"/>
              <a:t>, Riau.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57200" y="3653135"/>
            <a:ext cx="2362200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 a j a – r a j a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819400" y="3886200"/>
            <a:ext cx="9906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 flipV="1">
            <a:off x="2743200" y="2819400"/>
            <a:ext cx="21336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10000" y="1752600"/>
            <a:ext cx="533400" cy="22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4"/>
          <p:cNvSpPr txBox="1">
            <a:spLocks/>
          </p:cNvSpPr>
          <p:nvPr/>
        </p:nvSpPr>
        <p:spPr>
          <a:xfrm>
            <a:off x="4343400" y="1524000"/>
            <a:ext cx="2538412" cy="3693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1. Sultan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 Abdul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Jalil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Syah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0" y="3886200"/>
            <a:ext cx="4572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/>
          <p:cNvSpPr txBox="1">
            <a:spLocks/>
          </p:cNvSpPr>
          <p:nvPr/>
        </p:nvSpPr>
        <p:spPr>
          <a:xfrm>
            <a:off x="4267200" y="3657600"/>
            <a:ext cx="4114800" cy="3693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2. Sultan 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Hasan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Salahudin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Keramat</a:t>
            </a:r>
            <a:r>
              <a:rPr lang="en-US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Syah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2895600" y="4800600"/>
            <a:ext cx="18288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10000" y="5715000"/>
            <a:ext cx="4572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4"/>
          <p:cNvSpPr txBox="1">
            <a:spLocks/>
          </p:cNvSpPr>
          <p:nvPr/>
        </p:nvSpPr>
        <p:spPr>
          <a:xfrm>
            <a:off x="4267200" y="5486400"/>
            <a:ext cx="1828800" cy="3693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3. Sultan Ibrahim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19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0" name="Action Button: Back or Previous 19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711783" y="43434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069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6" grpId="1" build="p"/>
      <p:bldP spid="7" grpId="0"/>
      <p:bldP spid="7" grpId="1"/>
      <p:bldP spid="8" grpId="0" uiExpand="1" build="p" animBg="1"/>
      <p:bldP spid="12" grpId="0" animBg="1"/>
      <p:bldP spid="14" grpId="0" animBg="1"/>
      <p:bldP spid="17" grpId="0" animBg="1"/>
      <p:bldP spid="21" grpId="0"/>
      <p:bldP spid="21" grpId="1"/>
      <p:bldP spid="21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382000" cy="1173162"/>
          </a:xfr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atura MT Script Capitals" pitchFamily="66" charset="0"/>
              </a:rPr>
              <a:t>Kesultanan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atura MT Script Capitals" pitchFamily="66" charset="0"/>
              </a:rPr>
              <a:t>  Palembang</a:t>
            </a:r>
            <a:endParaRPr lang="en-US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atura MT Script Capital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  <a:ln>
            <a:noFill/>
          </a:ln>
          <a:effectLst/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Kesultanan</a:t>
            </a:r>
            <a:r>
              <a:rPr lang="en-US" sz="18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Palembang </a:t>
            </a:r>
            <a:r>
              <a:rPr lang="en-US" sz="18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mulai</a:t>
            </a:r>
            <a:r>
              <a:rPr lang="en-US" sz="18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berdiri</a:t>
            </a:r>
            <a:endParaRPr lang="en-US" sz="1800" b="1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None/>
            </a:pPr>
            <a:r>
              <a:rPr lang="en-US" sz="18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sz="18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abad</a:t>
            </a:r>
            <a:r>
              <a:rPr lang="en-US" sz="18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</a:t>
            </a:r>
            <a:r>
              <a:rPr lang="en-US" sz="18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– 17 M.</a:t>
            </a:r>
            <a:endParaRPr lang="en-US" sz="18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2484437"/>
            <a:ext cx="4191000" cy="7159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 o k a s </a:t>
            </a:r>
            <a:r>
              <a:rPr lang="en-US" sz="3200" b="1" dirty="0" err="1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i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0087" y="2057400"/>
            <a:ext cx="3662402" cy="312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33400" y="3124200"/>
            <a:ext cx="4114800" cy="64633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b="1" dirty="0" err="1" smtClean="0"/>
              <a:t>Letak</a:t>
            </a:r>
            <a:r>
              <a:rPr lang="en-US" b="1" dirty="0" smtClean="0"/>
              <a:t> </a:t>
            </a:r>
            <a:r>
              <a:rPr lang="en-US" b="1" dirty="0" err="1" smtClean="0"/>
              <a:t>kekuasaannya</a:t>
            </a:r>
            <a:r>
              <a:rPr lang="en-US" b="1" dirty="0" smtClean="0"/>
              <a:t>  </a:t>
            </a:r>
            <a:r>
              <a:rPr lang="en-US" b="1" dirty="0" err="1" smtClean="0"/>
              <a:t>berada</a:t>
            </a:r>
            <a:r>
              <a:rPr lang="en-US" b="1" dirty="0" smtClean="0"/>
              <a:t>  </a:t>
            </a:r>
            <a:r>
              <a:rPr lang="en-US" b="1" dirty="0" err="1" smtClean="0"/>
              <a:t>di</a:t>
            </a:r>
            <a:r>
              <a:rPr lang="en-US" b="1" dirty="0" smtClean="0"/>
              <a:t>  Kota  Palembang,  Sumatra  Selatan.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3352800" y="5334000"/>
            <a:ext cx="5638800" cy="92333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Lengkapilah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gambar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peta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Sumatra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atas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algn="just"/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membubuhkan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tanda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bulatan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hitam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sebagai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tanda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lokasi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algn="just"/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Kesultanan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Palembang!</a:t>
            </a:r>
            <a:endParaRPr lang="en-US" b="1" dirty="0">
              <a:solidFill>
                <a:schemeClr val="accent4">
                  <a:lumMod val="75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5276671"/>
            <a:ext cx="5943600" cy="120032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Masjid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Agung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Palembang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atau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disebut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pula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Masjid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Agung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Sultan Mahmud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Badaruddin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I.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Disebut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demikian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karena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masjid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ini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dibangun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ketika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Sultan Mahmud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Badaruddin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Bertakhta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b="1" dirty="0">
              <a:solidFill>
                <a:schemeClr val="accent2">
                  <a:lumMod val="5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447800"/>
            <a:ext cx="1752600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3600" b="1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006C31"/>
                </a:solidFill>
              </a:rPr>
              <a:t>Sumber</a:t>
            </a:r>
            <a:endParaRPr lang="en-US" sz="36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006C31"/>
              </a:solidFill>
            </a:endParaRPr>
          </a:p>
        </p:txBody>
      </p:sp>
      <p:pic>
        <p:nvPicPr>
          <p:cNvPr id="12" name="Content Placeholder 3" descr="D:\masjid agung palemba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590800"/>
            <a:ext cx="3276600" cy="21229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00" name="Picture 4" descr="D:\masjid agung palembang 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514600"/>
            <a:ext cx="3404972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Action Button: Forward or Next 13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6" name="Action Button: Back or Previous 15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609600" y="62484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959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8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8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/>
      <p:bldP spid="3" grpId="1" uiExpand="1" build="p"/>
      <p:bldP spid="5" grpId="0"/>
      <p:bldP spid="7" grpId="0"/>
      <p:bldP spid="8" grpId="0"/>
      <p:bldP spid="10" grpId="0"/>
      <p:bldP spid="11" grpId="0"/>
      <p:bldP spid="17" grpId="0"/>
      <p:bldP spid="17" grpId="1"/>
      <p:bldP spid="17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153400" cy="868362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 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Kerajaan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 Islam  Jambi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1752599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	</a:t>
            </a:r>
            <a:r>
              <a:rPr lang="en-US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L o k a s </a:t>
            </a:r>
            <a:r>
              <a:rPr lang="en-US" dirty="0" err="1" smtClean="0">
                <a:ln>
                  <a:solidFill>
                    <a:schemeClr val="accent2">
                      <a:lumMod val="50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i</a:t>
            </a:r>
            <a:endParaRPr lang="en-US" dirty="0" smtClean="0">
              <a:ln>
                <a:solidFill>
                  <a:schemeClr val="accent2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Black" pitchFamily="34" charset="0"/>
            </a:endParaRPr>
          </a:p>
          <a:p>
            <a:pPr>
              <a:buNone/>
            </a:pP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Terletak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pinggir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Sungai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Batang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Hari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Kota Jambi.</a:t>
            </a:r>
            <a:endParaRPr lang="en-US" sz="18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309813"/>
            <a:ext cx="3505200" cy="294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810000" y="5505271"/>
            <a:ext cx="510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Lengkapilah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gambar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peta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Sumatra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atas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membubuhkan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tanda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bulatan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hitam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sebagai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tanda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lokasi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 Jambi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endParaRPr lang="en-US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152400" y="3048000"/>
            <a:ext cx="2362200" cy="461665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 a j a – r a j a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514600" y="3276600"/>
            <a:ext cx="990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V="1">
            <a:off x="2476500" y="2247899"/>
            <a:ext cx="2057400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05200" y="1219200"/>
            <a:ext cx="533400" cy="22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4"/>
          <p:cNvSpPr txBox="1">
            <a:spLocks/>
          </p:cNvSpPr>
          <p:nvPr/>
        </p:nvSpPr>
        <p:spPr>
          <a:xfrm>
            <a:off x="3962400" y="1066800"/>
            <a:ext cx="4648200" cy="36933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1. 	D a t u k  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P a d u k a  B e r h a l a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505200" y="2055168"/>
            <a:ext cx="457200" cy="22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4"/>
          <p:cNvSpPr txBox="1">
            <a:spLocks/>
          </p:cNvSpPr>
          <p:nvPr/>
        </p:nvSpPr>
        <p:spPr>
          <a:xfrm>
            <a:off x="3962400" y="1840468"/>
            <a:ext cx="4648200" cy="36933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2. 	O r a n g 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K a y o  P e d a t a r a n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3123406" y="4418806"/>
            <a:ext cx="7620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505200" y="5407968"/>
            <a:ext cx="457200" cy="22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4"/>
          <p:cNvSpPr txBox="1">
            <a:spLocks/>
          </p:cNvSpPr>
          <p:nvPr/>
        </p:nvSpPr>
        <p:spPr>
          <a:xfrm>
            <a:off x="3962400" y="2526268"/>
            <a:ext cx="4648200" cy="36933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. 	O r a n g 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K a y o  H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t a m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3962400" y="3119735"/>
            <a:ext cx="4648200" cy="36933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. 	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 a n e m b a h a n  R a n t a u  K a p a s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3962400" y="3810000"/>
            <a:ext cx="4648200" cy="36933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. 	P a n e m b a h a n 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R e n g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g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a s  P a n d a k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3962400" y="4583668"/>
            <a:ext cx="4648200" cy="36933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6. 	P a n e m b a h a n  K o t a  B a r u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3962400" y="5181600"/>
            <a:ext cx="4648200" cy="369332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7. 	P a n g e r a n  K e d a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505200" y="2741612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0800000" flipV="1">
            <a:off x="3505200" y="3276600"/>
            <a:ext cx="457200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505200" y="4037012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505200" y="4799012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505200" y="3276600"/>
            <a:ext cx="0" cy="762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503612" y="4800600"/>
            <a:ext cx="1589" cy="609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Action Button: Forward or Next 28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685800" y="57912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31" name="Action Button: Back or Previous 30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xmlns="" val="356364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7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500"/>
                            </p:stCondLst>
                            <p:childTnLst>
                              <p:par>
                                <p:cTn id="10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500"/>
                            </p:stCondLst>
                            <p:childTnLst>
                              <p:par>
                                <p:cTn id="1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00"/>
                            </p:stCondLst>
                            <p:childTnLst>
                              <p:par>
                                <p:cTn id="1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500"/>
                            </p:stCondLst>
                            <p:childTnLst>
                              <p:par>
                                <p:cTn id="1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  <p:bldP spid="3" grpId="1" build="p"/>
      <p:bldP spid="7" grpId="0"/>
      <p:bldP spid="7" grpId="1"/>
      <p:bldP spid="8" grpId="0" uiExpand="1" build="p" animBg="1"/>
      <p:bldP spid="12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2" grpId="0"/>
      <p:bldP spid="32" grpId="1"/>
      <p:bldP spid="32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atura MT Script Capitals" pitchFamily="66" charset="0"/>
              </a:rPr>
              <a:t>Kerajaan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atura MT Script Capitals" pitchFamily="66" charset="0"/>
              </a:rPr>
              <a:t> 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atura MT Script Capitals" pitchFamily="66" charset="0"/>
              </a:rPr>
              <a:t>Minangkabau</a:t>
            </a:r>
            <a:endParaRPr lang="en-US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atura MT Script Capitals" pitchFamily="66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95400"/>
            <a:ext cx="4953000" cy="1981200"/>
          </a:xfrm>
        </p:spPr>
        <p:txBody>
          <a:bodyPr>
            <a:normAutofit fontScale="55000" lnSpcReduction="20000"/>
          </a:bodyPr>
          <a:lstStyle/>
          <a:p>
            <a:pPr algn="just">
              <a:buNone/>
            </a:pPr>
            <a:r>
              <a:rPr lang="en-US" sz="1800" dirty="0" smtClean="0"/>
              <a:t>	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Menurut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 Tome 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Pires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,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di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Kerajaan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Minangkabau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terdapat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tiga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raja,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yaitu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.</a:t>
            </a:r>
          </a:p>
          <a:p>
            <a:pPr algn="just">
              <a:buNone/>
            </a:pP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	•Raja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Adat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untuk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adat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, </a:t>
            </a:r>
          </a:p>
          <a:p>
            <a:pPr algn="just">
              <a:buNone/>
            </a:pP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	•Raja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Ibadat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untuk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keagamaan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, </a:t>
            </a:r>
          </a:p>
          <a:p>
            <a:pPr algn="just">
              <a:buNone/>
            </a:pP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	•Raja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Alam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untuk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urusan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 </a:t>
            </a:r>
            <a:r>
              <a:rPr lang="en-US" sz="3400" dirty="0" err="1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sehari-hari</a:t>
            </a: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. </a:t>
            </a:r>
          </a:p>
          <a:p>
            <a:pPr algn="just">
              <a:buNone/>
            </a:pPr>
            <a:r>
              <a:rPr lang="en-US" sz="34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	</a:t>
            </a:r>
          </a:p>
          <a:p>
            <a:pPr algn="just">
              <a:buNone/>
            </a:pPr>
            <a:r>
              <a:rPr lang="en-US" sz="16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	</a:t>
            </a:r>
            <a:endParaRPr lang="en-US" sz="16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762000" y="5715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smtClean="0">
                <a:solidFill>
                  <a:srgbClr val="009999"/>
                </a:solidFill>
                <a:latin typeface="Baskerville Old Face" pitchFamily="18" charset="0"/>
              </a:rPr>
              <a:t>Wilayah  </a:t>
            </a:r>
            <a:r>
              <a:rPr lang="en-US" dirty="0" err="1" smtClean="0">
                <a:solidFill>
                  <a:srgbClr val="009999"/>
                </a:solidFill>
                <a:latin typeface="Baskerville Old Face" pitchFamily="18" charset="0"/>
              </a:rPr>
              <a:t>kekuasaan</a:t>
            </a:r>
            <a:r>
              <a:rPr lang="en-US" dirty="0" smtClean="0">
                <a:solidFill>
                  <a:srgbClr val="009999"/>
                </a:solidFill>
                <a:latin typeface="Baskerville Old Face" pitchFamily="18" charset="0"/>
              </a:rPr>
              <a:t>  </a:t>
            </a:r>
            <a:r>
              <a:rPr lang="en-US" dirty="0" err="1" smtClean="0">
                <a:solidFill>
                  <a:srgbClr val="009999"/>
                </a:solidFill>
                <a:latin typeface="Baskerville Old Face" pitchFamily="18" charset="0"/>
              </a:rPr>
              <a:t>Kerajaan</a:t>
            </a:r>
            <a:r>
              <a:rPr lang="en-US" dirty="0" smtClean="0">
                <a:solidFill>
                  <a:srgbClr val="009999"/>
                </a:solidFill>
                <a:latin typeface="Baskerville Old Face" pitchFamily="18" charset="0"/>
              </a:rPr>
              <a:t>  </a:t>
            </a:r>
            <a:r>
              <a:rPr lang="en-US" dirty="0" err="1" smtClean="0">
                <a:solidFill>
                  <a:srgbClr val="009999"/>
                </a:solidFill>
                <a:latin typeface="Baskerville Old Face" pitchFamily="18" charset="0"/>
              </a:rPr>
              <a:t>Minangkabau</a:t>
            </a:r>
            <a:r>
              <a:rPr lang="en-US" dirty="0" smtClean="0">
                <a:solidFill>
                  <a:srgbClr val="009999"/>
                </a:solidFill>
                <a:latin typeface="Baskerville Old Face" pitchFamily="18" charset="0"/>
              </a:rPr>
              <a:t>  </a:t>
            </a:r>
            <a:r>
              <a:rPr lang="en-US" dirty="0" err="1" smtClean="0">
                <a:solidFill>
                  <a:srgbClr val="009999"/>
                </a:solidFill>
                <a:latin typeface="Baskerville Old Face" pitchFamily="18" charset="0"/>
              </a:rPr>
              <a:t>diperkirakan</a:t>
            </a:r>
            <a:r>
              <a:rPr lang="en-US" dirty="0" smtClean="0">
                <a:solidFill>
                  <a:srgbClr val="009999"/>
                </a:solidFill>
                <a:latin typeface="Baskerville Old Face" pitchFamily="18" charset="0"/>
              </a:rPr>
              <a:t> </a:t>
            </a:r>
            <a:r>
              <a:rPr lang="en-US" dirty="0" err="1" smtClean="0">
                <a:solidFill>
                  <a:srgbClr val="009999"/>
                </a:solidFill>
                <a:latin typeface="Baskerville Old Face" pitchFamily="18" charset="0"/>
              </a:rPr>
              <a:t>meliputi</a:t>
            </a:r>
            <a:r>
              <a:rPr lang="en-US" dirty="0" smtClean="0">
                <a:solidFill>
                  <a:srgbClr val="009999"/>
                </a:solidFill>
                <a:latin typeface="Baskerville Old Face" pitchFamily="18" charset="0"/>
              </a:rPr>
              <a:t>  </a:t>
            </a:r>
            <a:r>
              <a:rPr lang="en-US" dirty="0" err="1" smtClean="0">
                <a:solidFill>
                  <a:srgbClr val="009999"/>
                </a:solidFill>
                <a:latin typeface="Baskerville Old Face" pitchFamily="18" charset="0"/>
              </a:rPr>
              <a:t>wilayah</a:t>
            </a:r>
            <a:r>
              <a:rPr lang="en-US" dirty="0" smtClean="0">
                <a:solidFill>
                  <a:srgbClr val="009999"/>
                </a:solidFill>
                <a:latin typeface="Baskerville Old Face" pitchFamily="18" charset="0"/>
              </a:rPr>
              <a:t>  Sumatra Barat.</a:t>
            </a:r>
            <a:endParaRPr lang="en-US" dirty="0">
              <a:solidFill>
                <a:srgbClr val="009999"/>
              </a:solidFill>
              <a:latin typeface="Baskerville Old Fac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1295400"/>
            <a:ext cx="2438400" cy="5232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Raja - raja</a:t>
            </a:r>
          </a:p>
        </p:txBody>
      </p:sp>
      <p:pic>
        <p:nvPicPr>
          <p:cNvPr id="5123" name="Picture 3" descr="D:\Peta Lokasi_Sumatera_Barat_Kota_Padang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6ECFF"/>
              </a:clrFrom>
              <a:clrTo>
                <a:srgbClr val="C6ECFF">
                  <a:alpha val="0"/>
                </a:srgbClr>
              </a:clrTo>
            </a:clrChange>
            <a:duotone>
              <a:prstClr val="black"/>
              <a:srgbClr val="006C31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5105684" y="2286000"/>
            <a:ext cx="3767190" cy="251460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124" name="Picture 4" descr="D:\Istana pagarruyu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3581400"/>
            <a:ext cx="2247900" cy="1498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2" name="Straight Arrow Connector 21"/>
          <p:cNvCxnSpPr/>
          <p:nvPr/>
        </p:nvCxnSpPr>
        <p:spPr>
          <a:xfrm rot="5400000">
            <a:off x="6400800" y="2949482"/>
            <a:ext cx="631918" cy="9367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125" name="Picture 5" descr="D:\makam-raja-pagaruyung-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2200" y="1524000"/>
            <a:ext cx="2540000" cy="1905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25" name="Straight Arrow Connector 24"/>
          <p:cNvCxnSpPr/>
          <p:nvPr/>
        </p:nvCxnSpPr>
        <p:spPr>
          <a:xfrm rot="10800000">
            <a:off x="4876800" y="2590800"/>
            <a:ext cx="2286000" cy="22860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Flowchart: Connector 26"/>
          <p:cNvSpPr/>
          <p:nvPr/>
        </p:nvSpPr>
        <p:spPr>
          <a:xfrm>
            <a:off x="7239000" y="2971800"/>
            <a:ext cx="152400" cy="1524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086600" y="3090446"/>
            <a:ext cx="1371600" cy="3385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sv-SE" sz="1600" b="1" dirty="0" smtClean="0"/>
              <a:t>Pagarruyung</a:t>
            </a:r>
            <a:endParaRPr lang="en-US" sz="1600" b="1" dirty="0"/>
          </a:p>
        </p:txBody>
      </p:sp>
      <p:sp>
        <p:nvSpPr>
          <p:cNvPr id="32" name="Rectangle 31"/>
          <p:cNvSpPr/>
          <p:nvPr/>
        </p:nvSpPr>
        <p:spPr>
          <a:xfrm>
            <a:off x="7162800" y="2438400"/>
            <a:ext cx="1371600" cy="3385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sv-SE" sz="1600" b="1" dirty="0" smtClean="0"/>
              <a:t>Batusangkar</a:t>
            </a:r>
            <a:endParaRPr lang="en-US" sz="1600" b="1" dirty="0"/>
          </a:p>
        </p:txBody>
      </p:sp>
      <p:sp>
        <p:nvSpPr>
          <p:cNvPr id="37" name="Flowchart: Connector 36"/>
          <p:cNvSpPr/>
          <p:nvPr/>
        </p:nvSpPr>
        <p:spPr>
          <a:xfrm>
            <a:off x="7162800" y="2743200"/>
            <a:ext cx="152400" cy="152400"/>
          </a:xfrm>
          <a:prstGeom prst="flowChartConnector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304800" y="2819400"/>
            <a:ext cx="60198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Kerajaan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Minangkabau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sudah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ada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sejak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abad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ke</a:t>
            </a:r>
            <a:r>
              <a:rPr lang="en-US" sz="20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skerville Old Face" pitchFamily="18" charset="0"/>
              </a:rPr>
              <a:t>-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6 M.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Kehidupan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sosial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masyarakatnya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senantiasa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damai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.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Namun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memasuki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abad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ke-19 M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kehidupan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masyarakat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di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Kerajaan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Minangkabau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berjalan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buruk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. Hal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ini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terjadi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karena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perang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saudara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antara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kaum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padri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(agama)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dengan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kaum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adat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.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Keadaan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semakin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buruk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setelah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adanya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campur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tangan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dari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 VOC.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800" y="2067580"/>
            <a:ext cx="2438400" cy="5232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Sumber</a:t>
            </a:r>
            <a:endParaRPr lang="en-US" sz="2800" b="1" dirty="0" smtClean="0"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2000" y="5115580"/>
            <a:ext cx="2438400" cy="5232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Lokasi</a:t>
            </a:r>
            <a:endParaRPr lang="en-US" sz="2800" b="1" dirty="0" smtClean="0"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800" y="1752600"/>
            <a:ext cx="4572000" cy="1200329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sumber</a:t>
            </a:r>
            <a:r>
              <a:rPr lang="en-US" dirty="0" smtClean="0"/>
              <a:t> </a:t>
            </a:r>
            <a:r>
              <a:rPr lang="en-US" dirty="0" err="1" smtClean="0"/>
              <a:t>sejarah</a:t>
            </a:r>
            <a:r>
              <a:rPr lang="en-US" dirty="0" smtClean="0"/>
              <a:t> yang </a:t>
            </a:r>
            <a:r>
              <a:rPr lang="en-US" dirty="0" err="1" smtClean="0"/>
              <a:t>ditemukan</a:t>
            </a:r>
            <a:r>
              <a:rPr lang="en-US" dirty="0" smtClean="0"/>
              <a:t>, </a:t>
            </a:r>
            <a:r>
              <a:rPr lang="en-US" dirty="0" err="1" smtClean="0"/>
              <a:t>hingga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raja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Kerajaan</a:t>
            </a:r>
            <a:r>
              <a:rPr lang="en-US" dirty="0" smtClean="0"/>
              <a:t> </a:t>
            </a:r>
            <a:r>
              <a:rPr lang="en-US" dirty="0" err="1" smtClean="0"/>
              <a:t>Minangkabau</a:t>
            </a:r>
            <a:r>
              <a:rPr lang="en-US" dirty="0" smtClean="0"/>
              <a:t> yang </a:t>
            </a:r>
            <a:r>
              <a:rPr lang="en-US" dirty="0" err="1" smtClean="0"/>
              <a:t>diketahui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Sultan  </a:t>
            </a:r>
            <a:r>
              <a:rPr lang="en-US" dirty="0" err="1" smtClean="0"/>
              <a:t>Alam</a:t>
            </a:r>
            <a:r>
              <a:rPr lang="en-US" dirty="0" smtClean="0"/>
              <a:t>  </a:t>
            </a:r>
            <a:r>
              <a:rPr lang="en-US" dirty="0" err="1" smtClean="0"/>
              <a:t>Muning</a:t>
            </a:r>
            <a:r>
              <a:rPr lang="en-US" dirty="0" smtClean="0"/>
              <a:t> </a:t>
            </a:r>
            <a:r>
              <a:rPr lang="en-US" dirty="0" err="1" smtClean="0"/>
              <a:t>Syah</a:t>
            </a:r>
            <a:endParaRPr lang="en-US" dirty="0"/>
          </a:p>
        </p:txBody>
      </p:sp>
      <p:sp>
        <p:nvSpPr>
          <p:cNvPr id="23" name="Action Button: Forward or Next 22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4" name="Action Button: Back or Previous 23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019800" y="53340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19800" y="53340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217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500"/>
                            </p:stCondLst>
                            <p:childTnLst>
                              <p:par>
                                <p:cTn id="1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500"/>
                            </p:stCondLst>
                            <p:childTnLst>
                              <p:par>
                                <p:cTn id="1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  <p:bldP spid="5" grpId="1" build="p"/>
      <p:bldP spid="8" grpId="0"/>
      <p:bldP spid="8" grpId="1"/>
      <p:bldP spid="9" grpId="0"/>
      <p:bldP spid="27" grpId="0" animBg="1"/>
      <p:bldP spid="27" grpId="1" animBg="1"/>
      <p:bldP spid="30" grpId="0"/>
      <p:bldP spid="30" grpId="1"/>
      <p:bldP spid="32" grpId="0"/>
      <p:bldP spid="32" grpId="1"/>
      <p:bldP spid="37" grpId="0" animBg="1"/>
      <p:bldP spid="37" grpId="1" animBg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6" grpId="0"/>
      <p:bldP spid="26" grpId="1"/>
      <p:bldP spid="26" grpId="2"/>
      <p:bldP spid="31" grpId="0"/>
      <p:bldP spid="31" grpId="1"/>
      <p:bldP spid="31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rot="5400000">
            <a:off x="4610100" y="1485106"/>
            <a:ext cx="2286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8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Kerajaan</a:t>
            </a:r>
            <a:r>
              <a:rPr lang="en-US" sz="4800" b="1" spc="50" dirty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  </a:t>
            </a:r>
            <a:r>
              <a:rPr lang="en-US" sz="48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Mataram</a:t>
            </a:r>
            <a:r>
              <a:rPr lang="en-US" sz="48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itchFamily="18" charset="0"/>
              </a:rPr>
              <a:t>  Islam</a:t>
            </a:r>
            <a:endParaRPr lang="en-US" sz="48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ernard MT Condensed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114800" cy="4449763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didirikan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tahun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1575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Masehi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oleh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Sutawijaya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atau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Panembahan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Senopati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daerah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yang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diberikan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Joko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tingkir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kepada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Gede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Pamanahan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ayah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Sutawijaya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>
              <a:buNone/>
            </a:pPr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	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Lokasi</a:t>
            </a:r>
            <a:endParaRPr lang="en-US" b="1" dirty="0" smtClean="0"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Black" pitchFamily="34" charset="0"/>
            </a:endParaRPr>
          </a:p>
          <a:p>
            <a:pPr>
              <a:buNone/>
            </a:pP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Terletak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Jawa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Tengah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bagian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selatan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pusatnya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Kotagede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Yogyakarta.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648200" y="3733800"/>
            <a:ext cx="4495800" cy="15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267200" y="5257800"/>
            <a:ext cx="4724400" cy="83099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err="1" smtClean="0"/>
              <a:t>Lengkapilah</a:t>
            </a:r>
            <a:r>
              <a:rPr lang="en-US" sz="1600" dirty="0" smtClean="0"/>
              <a:t>  </a:t>
            </a:r>
            <a:r>
              <a:rPr lang="en-US" sz="1600" dirty="0" err="1" smtClean="0"/>
              <a:t>gambar</a:t>
            </a:r>
            <a:r>
              <a:rPr lang="en-US" sz="1600" dirty="0" smtClean="0"/>
              <a:t>  </a:t>
            </a:r>
            <a:r>
              <a:rPr lang="en-US" sz="1600" dirty="0" err="1" smtClean="0"/>
              <a:t>peta</a:t>
            </a:r>
            <a:r>
              <a:rPr lang="en-US" sz="1600" dirty="0" smtClean="0"/>
              <a:t>  </a:t>
            </a:r>
            <a:r>
              <a:rPr lang="en-US" sz="1600" dirty="0" err="1" smtClean="0"/>
              <a:t>Jawa</a:t>
            </a:r>
            <a:r>
              <a:rPr lang="en-US" sz="1600" dirty="0" smtClean="0"/>
              <a:t>  </a:t>
            </a:r>
            <a:r>
              <a:rPr lang="en-US" sz="1600" dirty="0" err="1" smtClean="0"/>
              <a:t>di</a:t>
            </a:r>
            <a:r>
              <a:rPr lang="en-US" sz="1600" dirty="0" smtClean="0"/>
              <a:t> </a:t>
            </a:r>
            <a:r>
              <a:rPr lang="en-US" sz="1600" dirty="0" err="1" smtClean="0"/>
              <a:t>atas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 </a:t>
            </a:r>
            <a:r>
              <a:rPr lang="en-US" sz="1600" dirty="0" err="1" smtClean="0"/>
              <a:t>membubuhkan</a:t>
            </a:r>
            <a:r>
              <a:rPr lang="en-US" sz="1600" dirty="0" smtClean="0"/>
              <a:t>  </a:t>
            </a:r>
            <a:r>
              <a:rPr lang="en-US" sz="1600" dirty="0" err="1" smtClean="0"/>
              <a:t>tanda</a:t>
            </a:r>
            <a:r>
              <a:rPr lang="en-US" sz="1600" dirty="0" smtClean="0"/>
              <a:t> </a:t>
            </a:r>
            <a:r>
              <a:rPr lang="en-US" sz="1600" dirty="0" err="1" smtClean="0"/>
              <a:t>bulatan</a:t>
            </a:r>
            <a:r>
              <a:rPr lang="en-US" sz="1600" dirty="0" smtClean="0"/>
              <a:t>  </a:t>
            </a:r>
            <a:r>
              <a:rPr lang="en-US" sz="1600" dirty="0" err="1" smtClean="0"/>
              <a:t>hitam</a:t>
            </a:r>
            <a:r>
              <a:rPr lang="en-US" sz="1600" dirty="0" smtClean="0"/>
              <a:t>  </a:t>
            </a:r>
            <a:r>
              <a:rPr lang="en-US" sz="1600" dirty="0" err="1" smtClean="0"/>
              <a:t>sebagai</a:t>
            </a:r>
            <a:r>
              <a:rPr lang="en-US" sz="1600" dirty="0" smtClean="0"/>
              <a:t>  </a:t>
            </a:r>
            <a:r>
              <a:rPr lang="en-US" sz="1600" dirty="0" err="1" smtClean="0"/>
              <a:t>tanda</a:t>
            </a:r>
            <a:r>
              <a:rPr lang="en-US" sz="1600" dirty="0" smtClean="0"/>
              <a:t>  </a:t>
            </a:r>
            <a:r>
              <a:rPr lang="en-US" sz="1600" dirty="0" err="1" smtClean="0"/>
              <a:t>lokasi</a:t>
            </a:r>
            <a:r>
              <a:rPr lang="en-US" sz="1600" dirty="0" smtClean="0"/>
              <a:t> </a:t>
            </a:r>
            <a:r>
              <a:rPr lang="en-US" sz="1600" dirty="0" err="1" smtClean="0"/>
              <a:t>Kerajaan</a:t>
            </a:r>
            <a:r>
              <a:rPr lang="en-US" sz="1600" dirty="0" smtClean="0"/>
              <a:t> </a:t>
            </a:r>
            <a:r>
              <a:rPr lang="en-US" sz="1600" dirty="0" err="1" smtClean="0"/>
              <a:t>Mataram</a:t>
            </a:r>
            <a:r>
              <a:rPr lang="en-US" sz="1600" dirty="0" smtClean="0"/>
              <a:t> Islam!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191000" y="1033046"/>
            <a:ext cx="1080745" cy="33855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600" b="1" dirty="0" smtClean="0"/>
              <a:t>Raja - Raja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3372947" y="1521023"/>
            <a:ext cx="2723053" cy="30777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400" b="1" dirty="0" smtClean="0"/>
              <a:t>1. Sutawijaya (1586-1601 M)</a:t>
            </a:r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3541122" y="1978223"/>
            <a:ext cx="2326278" cy="30777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400" b="1" dirty="0"/>
              <a:t>2</a:t>
            </a:r>
            <a:r>
              <a:rPr lang="fi-FI" sz="1400" b="1" dirty="0" smtClean="0"/>
              <a:t>. Mas Jolang (1601-1613 M)</a:t>
            </a:r>
            <a:endParaRPr lang="en-US" sz="1400" b="1" dirty="0"/>
          </a:p>
        </p:txBody>
      </p:sp>
      <p:sp>
        <p:nvSpPr>
          <p:cNvPr id="15" name="Rectangle 14"/>
          <p:cNvSpPr/>
          <p:nvPr/>
        </p:nvSpPr>
        <p:spPr>
          <a:xfrm>
            <a:off x="3200400" y="2435423"/>
            <a:ext cx="3079689" cy="30777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400" b="1" dirty="0"/>
              <a:t>3</a:t>
            </a:r>
            <a:r>
              <a:rPr lang="fi-FI" sz="1400" b="1" dirty="0" smtClean="0"/>
              <a:t>. Raden Mas Rangsang (1613-1645 M)</a:t>
            </a:r>
            <a:endParaRPr lang="en-US" sz="1400" b="1" dirty="0"/>
          </a:p>
        </p:txBody>
      </p:sp>
      <p:sp>
        <p:nvSpPr>
          <p:cNvPr id="16" name="Rectangle 15"/>
          <p:cNvSpPr/>
          <p:nvPr/>
        </p:nvSpPr>
        <p:spPr>
          <a:xfrm>
            <a:off x="3442402" y="2892623"/>
            <a:ext cx="2501198" cy="30777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400" b="1" dirty="0"/>
              <a:t>4</a:t>
            </a:r>
            <a:r>
              <a:rPr lang="fi-FI" sz="1400" b="1" dirty="0" smtClean="0"/>
              <a:t>. Amangkurat I (1645-1677 M)</a:t>
            </a:r>
            <a:endParaRPr lang="en-US" sz="1400" b="1" dirty="0"/>
          </a:p>
        </p:txBody>
      </p:sp>
      <p:sp>
        <p:nvSpPr>
          <p:cNvPr id="17" name="Rectangle 16"/>
          <p:cNvSpPr/>
          <p:nvPr/>
        </p:nvSpPr>
        <p:spPr>
          <a:xfrm>
            <a:off x="3429000" y="3349823"/>
            <a:ext cx="2549288" cy="30777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400" b="1" dirty="0" smtClean="0"/>
              <a:t>5. Amangkurat II (1677-1703 M)</a:t>
            </a:r>
            <a:endParaRPr lang="en-US" sz="1400" b="1" dirty="0"/>
          </a:p>
        </p:txBody>
      </p:sp>
      <p:sp>
        <p:nvSpPr>
          <p:cNvPr id="18" name="Rectangle 17"/>
          <p:cNvSpPr/>
          <p:nvPr/>
        </p:nvSpPr>
        <p:spPr>
          <a:xfrm>
            <a:off x="3429000" y="3807023"/>
            <a:ext cx="2597378" cy="30777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400" b="1" dirty="0"/>
              <a:t>6</a:t>
            </a:r>
            <a:r>
              <a:rPr lang="fi-FI" sz="1400" b="1" dirty="0" smtClean="0"/>
              <a:t>. Amangkurat III (1703-1707 M)</a:t>
            </a:r>
            <a:endParaRPr lang="en-US" sz="1400" b="1" dirty="0"/>
          </a:p>
        </p:txBody>
      </p:sp>
      <p:sp>
        <p:nvSpPr>
          <p:cNvPr id="19" name="Rectangle 18"/>
          <p:cNvSpPr/>
          <p:nvPr/>
        </p:nvSpPr>
        <p:spPr>
          <a:xfrm>
            <a:off x="3433220" y="4264223"/>
            <a:ext cx="2662780" cy="30777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400" b="1" dirty="0" smtClean="0"/>
              <a:t>7. Pangeran Puger (1707-1719 M)</a:t>
            </a:r>
            <a:endParaRPr lang="en-US" sz="1400" b="1" dirty="0"/>
          </a:p>
        </p:txBody>
      </p:sp>
      <p:sp>
        <p:nvSpPr>
          <p:cNvPr id="20" name="Rectangle 19"/>
          <p:cNvSpPr/>
          <p:nvPr/>
        </p:nvSpPr>
        <p:spPr>
          <a:xfrm>
            <a:off x="3429000" y="4690646"/>
            <a:ext cx="2619820" cy="33855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600" b="1" dirty="0" smtClean="0"/>
              <a:t>8</a:t>
            </a:r>
            <a:r>
              <a:rPr lang="fi-FI" sz="1400" b="1" dirty="0" smtClean="0"/>
              <a:t>. Amangkurat IV (1719-1727 M)</a:t>
            </a:r>
            <a:endParaRPr lang="en-US" sz="1400" b="1" dirty="0"/>
          </a:p>
        </p:txBody>
      </p:sp>
      <p:sp>
        <p:nvSpPr>
          <p:cNvPr id="23" name="Rectangle 22"/>
          <p:cNvSpPr/>
          <p:nvPr/>
        </p:nvSpPr>
        <p:spPr>
          <a:xfrm>
            <a:off x="3429000" y="5178623"/>
            <a:ext cx="2609240" cy="30777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400" b="1" dirty="0" smtClean="0"/>
              <a:t>9. Pakubuwono II (1727-1749 M)</a:t>
            </a:r>
            <a:endParaRPr lang="en-US" sz="1400" b="1" dirty="0"/>
          </a:p>
        </p:txBody>
      </p:sp>
      <p:sp>
        <p:nvSpPr>
          <p:cNvPr id="25" name="Down Arrow 24"/>
          <p:cNvSpPr/>
          <p:nvPr/>
        </p:nvSpPr>
        <p:spPr>
          <a:xfrm>
            <a:off x="4648200" y="2743200"/>
            <a:ext cx="152400" cy="1524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4648200" y="2286000"/>
            <a:ext cx="152400" cy="1524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4648200" y="4114800"/>
            <a:ext cx="152400" cy="1524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648200" y="3657600"/>
            <a:ext cx="152400" cy="1524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4648200" y="3200400"/>
            <a:ext cx="152400" cy="1524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4648200" y="5029200"/>
            <a:ext cx="152400" cy="1524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4648200" y="4572000"/>
            <a:ext cx="152400" cy="1524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4648200" y="5486400"/>
            <a:ext cx="152400" cy="1524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rot="16200000" flipH="1">
            <a:off x="5829300" y="4533106"/>
            <a:ext cx="1588" cy="2209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3543300" y="4456906"/>
            <a:ext cx="1588" cy="2362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665057" y="5864423"/>
            <a:ext cx="1382943" cy="30777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400" b="1" dirty="0" smtClean="0"/>
              <a:t>Pakubuwono III </a:t>
            </a:r>
            <a:endParaRPr lang="en-US" sz="1400" b="1" dirty="0"/>
          </a:p>
        </p:txBody>
      </p:sp>
      <p:sp>
        <p:nvSpPr>
          <p:cNvPr id="50" name="Rectangle 49"/>
          <p:cNvSpPr/>
          <p:nvPr/>
        </p:nvSpPr>
        <p:spPr>
          <a:xfrm>
            <a:off x="6087772" y="5864423"/>
            <a:ext cx="1684628" cy="30777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400" b="1" dirty="0" smtClean="0"/>
              <a:t>Hamengkubuwono I</a:t>
            </a:r>
            <a:endParaRPr lang="en-US" sz="1400" b="1" dirty="0"/>
          </a:p>
        </p:txBody>
      </p:sp>
      <p:sp>
        <p:nvSpPr>
          <p:cNvPr id="71" name="Rectangle 70"/>
          <p:cNvSpPr/>
          <p:nvPr/>
        </p:nvSpPr>
        <p:spPr>
          <a:xfrm>
            <a:off x="685800" y="1143001"/>
            <a:ext cx="8305800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Setelah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kekuasaan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Pakubuwono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II,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Mataram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terbagi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2,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yaitu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Surakarta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Yogyakarta. Surakarta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dipimpin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oleh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Pakubuwono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III,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sedangkan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Yogyakarta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dipimpin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oleh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Hamengkubuwono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I.</a:t>
            </a:r>
          </a:p>
          <a:p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Kemudian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kerajaan-kerajaan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terbagi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lagi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menjadi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2,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yaitu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asunanan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Surakarta (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dipimpin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Pakubuwono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III)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Mangkunegara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dipimpin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Mangkunegara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). Yogyakarta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menjadi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Kesultanan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Yogyakarta (Sultan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Hamengkubuwono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 )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Paku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Alam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(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dipimpin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Paku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Alam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).</a:t>
            </a:r>
            <a:endParaRPr lang="en-US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6" name="Down Arrow 45"/>
          <p:cNvSpPr/>
          <p:nvPr/>
        </p:nvSpPr>
        <p:spPr>
          <a:xfrm>
            <a:off x="2286000" y="5638800"/>
            <a:ext cx="152400" cy="2286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 flipH="1">
            <a:off x="6858000" y="5638800"/>
            <a:ext cx="152401" cy="2286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648200" y="1828800"/>
            <a:ext cx="152400" cy="1524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2808517" y="4057650"/>
            <a:ext cx="4011383" cy="457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spc="50" noProof="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gency FB" pitchFamily="34" charset="0"/>
              </a:rPr>
              <a:t>	</a:t>
            </a:r>
            <a:r>
              <a:rPr lang="en-US" sz="2000" b="1" noProof="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gency FB" pitchFamily="34" charset="0"/>
              </a:rPr>
              <a:t>Peninggalan</a:t>
            </a:r>
            <a:r>
              <a:rPr lang="en-US" sz="2000" b="1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gency FB" pitchFamily="34" charset="0"/>
              </a:rPr>
              <a:t> </a:t>
            </a:r>
            <a:r>
              <a:rPr lang="en-US" sz="2000" b="1" noProof="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gency FB" pitchFamily="34" charset="0"/>
              </a:rPr>
              <a:t>Kerajaan</a:t>
            </a:r>
            <a:r>
              <a:rPr lang="en-US" sz="2000" b="1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gency FB" pitchFamily="34" charset="0"/>
              </a:rPr>
              <a:t> </a:t>
            </a:r>
            <a:r>
              <a:rPr lang="en-US" sz="2000" b="1" noProof="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gency FB" pitchFamily="34" charset="0"/>
              </a:rPr>
              <a:t>Mataram</a:t>
            </a:r>
            <a:r>
              <a:rPr lang="en-US" sz="2000" b="1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gency FB" pitchFamily="34" charset="0"/>
              </a:rPr>
              <a:t> Islam</a:t>
            </a:r>
            <a:endParaRPr kumimoji="0" lang="en-US" sz="2000" b="1" i="0" u="none" strike="noStrike" kern="1200" spc="50" normalizeH="0" noProof="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Agency FB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1" i="0" u="none" strike="noStrike" kern="1200" spc="50" normalizeH="0" baseline="0" noProof="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</a:endParaRPr>
          </a:p>
        </p:txBody>
      </p:sp>
      <p:pic>
        <p:nvPicPr>
          <p:cNvPr id="2" name="Picture 2" descr="C:\Users\BARICK\Desktop\Mentahan gambar\mataram09-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0"/>
            <a:ext cx="2589560" cy="16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BARICK\Desktop\Mentahan gambar\Asal-Usul-Kota-solo (1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572000"/>
            <a:ext cx="24130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BARICK\Desktop\Mentahan gambar\mataram_islam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399"/>
            <a:ext cx="7072316" cy="25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ction Button: Forward or Next 38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0" name="Action Button: Back or Previous 39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TextBox 40"/>
          <p:cNvSpPr txBox="1"/>
          <p:nvPr/>
        </p:nvSpPr>
        <p:spPr>
          <a:xfrm>
            <a:off x="1371600" y="6336268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371600" y="6336268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371600" y="63246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000"/>
                            </p:stCondLst>
                            <p:childTnLst>
                              <p:par>
                                <p:cTn id="1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500"/>
                            </p:stCondLst>
                            <p:childTnLst>
                              <p:par>
                                <p:cTn id="1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500"/>
                            </p:stCondLst>
                            <p:childTnLst>
                              <p:par>
                                <p:cTn id="1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7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5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500"/>
                            </p:stCondLst>
                            <p:childTnLst>
                              <p:par>
                                <p:cTn id="2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00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500"/>
                            </p:stCondLst>
                            <p:childTnLst>
                              <p:par>
                                <p:cTn id="2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3500"/>
                            </p:stCondLst>
                            <p:childTnLst>
                              <p:par>
                                <p:cTn id="28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86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7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 animBg="1"/>
      <p:bldP spid="3" grpId="1" uiExpand="1" build="p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8" grpId="0" animBg="1"/>
      <p:bldP spid="38" grpId="1" animBg="1"/>
      <p:bldP spid="49" grpId="1" animBg="1"/>
      <p:bldP spid="49" grpId="2" animBg="1"/>
      <p:bldP spid="50" grpId="0" animBg="1"/>
      <p:bldP spid="50" grpId="1" animBg="1"/>
      <p:bldP spid="71" grpId="0" animBg="1"/>
      <p:bldP spid="71" grpId="1" animBg="1"/>
      <p:bldP spid="46" grpId="1" animBg="1"/>
      <p:bldP spid="48" grpId="1" animBg="1"/>
      <p:bldP spid="13" grpId="0" animBg="1"/>
      <p:bldP spid="13" grpId="1" animBg="1"/>
      <p:bldP spid="37" grpId="0" animBg="1"/>
      <p:bldP spid="37" grpId="1" animBg="1"/>
      <p:bldP spid="41" grpId="0"/>
      <p:bldP spid="41" grpId="1"/>
      <p:bldP spid="41" grpId="2"/>
      <p:bldP spid="47" grpId="0"/>
      <p:bldP spid="47" grpId="1"/>
      <p:bldP spid="47" grpId="2"/>
      <p:bldP spid="53" grpId="0"/>
      <p:bldP spid="53" grpId="1"/>
      <p:bldP spid="53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54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atura MT Script Capitals" pitchFamily="66" charset="0"/>
              </a:rPr>
              <a:t>Kerajaan</a:t>
            </a:r>
            <a:r>
              <a:rPr lang="en-US" sz="5400" b="1" spc="50" dirty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atura MT Script Capitals" pitchFamily="66" charset="0"/>
              </a:rPr>
              <a:t> </a:t>
            </a:r>
            <a:r>
              <a:rPr lang="en-US" sz="54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atura MT Script Capitals" pitchFamily="66" charset="0"/>
              </a:rPr>
              <a:t>Demak</a:t>
            </a:r>
            <a:endParaRPr lang="en-US" sz="54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atura MT Script Capital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3733800" cy="2666999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prstMaterial="metal"/>
          </a:bodyPr>
          <a:lstStyle/>
          <a:p>
            <a:pPr>
              <a:buNone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  •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Demak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adalah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Islam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pertama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Pulau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Jawa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Didirikan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oleh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b="1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Raden</a:t>
            </a:r>
            <a:r>
              <a:rPr lang="en-US" sz="1800" b="1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b="1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Patah</a:t>
            </a:r>
            <a:r>
              <a:rPr lang="en-US" sz="1800" b="1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tahun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1500 M.</a:t>
            </a:r>
          </a:p>
          <a:p>
            <a:pPr>
              <a:buNone/>
            </a:pPr>
            <a:r>
              <a:rPr lang="en-US" sz="1800" dirty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•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Ibu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kotanya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disebut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nama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b="1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Bintoro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</a:p>
          <a:p>
            <a:pPr>
              <a:buNone/>
            </a:pPr>
            <a:r>
              <a:rPr lang="en-US" sz="1800" dirty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• 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Wilayah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kekuasaannya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dari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Pasuruan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sampai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Banten</a:t>
            </a:r>
            <a:r>
              <a:rPr lang="en-US" sz="1800" dirty="0" smtClean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sz="1800" dirty="0">
              <a:solidFill>
                <a:srgbClr val="0070C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3810000"/>
            <a:ext cx="2438400" cy="5232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2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L o k a s </a:t>
            </a:r>
            <a:r>
              <a:rPr lang="en-US" sz="2800" b="1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i</a:t>
            </a:r>
            <a:endParaRPr lang="en-US" sz="2800" b="1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4495800"/>
            <a:ext cx="4038600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dirty="0" err="1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Terletak</a:t>
            </a:r>
            <a:r>
              <a:rPr lang="en-US" dirty="0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di</a:t>
            </a:r>
            <a:r>
              <a:rPr lang="en-US" dirty="0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pesisir</a:t>
            </a:r>
            <a:r>
              <a:rPr lang="en-US" dirty="0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utara</a:t>
            </a:r>
            <a:r>
              <a:rPr lang="en-US" dirty="0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Pulau</a:t>
            </a:r>
            <a:r>
              <a:rPr lang="en-US" dirty="0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Jawa</a:t>
            </a:r>
            <a:r>
              <a:rPr lang="en-US" dirty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,</a:t>
            </a:r>
            <a:r>
              <a:rPr lang="en-US" dirty="0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 </a:t>
            </a:r>
          </a:p>
          <a:p>
            <a:r>
              <a:rPr lang="en-US" dirty="0" err="1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di</a:t>
            </a:r>
            <a:r>
              <a:rPr lang="en-US" dirty="0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  Kota  </a:t>
            </a:r>
            <a:r>
              <a:rPr lang="en-US" dirty="0" err="1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Demak</a:t>
            </a:r>
            <a:r>
              <a:rPr lang="en-US" dirty="0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,  </a:t>
            </a:r>
            <a:r>
              <a:rPr lang="en-US" dirty="0" err="1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Jawa</a:t>
            </a:r>
            <a:r>
              <a:rPr lang="en-US" dirty="0" smtClean="0">
                <a:effectLst>
                  <a:outerShdw blurRad="50800" dist="63500" sx="111000" sy="111000" algn="l" rotWithShape="0">
                    <a:srgbClr val="00B050">
                      <a:alpha val="40000"/>
                    </a:srgbClr>
                  </a:outerShdw>
                </a:effectLst>
              </a:rPr>
              <a:t>  Tengah</a:t>
            </a:r>
            <a:endParaRPr lang="en-US" dirty="0">
              <a:effectLst>
                <a:outerShdw blurRad="50800" dist="63500" sx="111000" sy="111000" algn="l" rotWithShape="0">
                  <a:srgbClr val="00B050">
                    <a:alpha val="4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9600" y="3505200"/>
            <a:ext cx="4552950" cy="157162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1828800" y="5334000"/>
            <a:ext cx="723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Lengkapilah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gambar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peta</a:t>
            </a:r>
            <a:r>
              <a:rPr lang="en-US" sz="1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P.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Jawa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atas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membubuhkan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tanda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bulatan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hitam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sebagai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tanda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lokasi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Demak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arsiran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sebagai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wilayah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b="1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kekuasaannya</a:t>
            </a:r>
            <a:r>
              <a:rPr lang="en-US" sz="14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endParaRPr lang="en-US" sz="1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89481" y="1295400"/>
            <a:ext cx="1920719" cy="3693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Raja - Raja Demak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4267994" y="1828006"/>
            <a:ext cx="304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48000" y="1981200"/>
            <a:ext cx="2765565" cy="3693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1. Raden Patah (1500-1518 M</a:t>
            </a:r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4267200" y="24384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81381" y="2743200"/>
            <a:ext cx="2786019" cy="3385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2. Adipati Unus (1518-1521 M)</a:t>
            </a:r>
            <a:endParaRPr lang="en-US" sz="1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00400" y="5638800"/>
            <a:ext cx="2693943" cy="3385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6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6</a:t>
            </a:r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. Joko Tingkir (1549-1587 M)</a:t>
            </a:r>
            <a:endParaRPr lang="en-US" sz="1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38086" y="4191000"/>
            <a:ext cx="2981714" cy="3385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6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. Sunan Prawoto (1546-1549 M)</a:t>
            </a:r>
            <a:endParaRPr lang="en-US" sz="1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24200" y="4919246"/>
            <a:ext cx="2668616" cy="3385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6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. Arya Penangsang (1549 M)</a:t>
            </a:r>
            <a:endParaRPr lang="en-US" sz="1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5600" y="3471446"/>
            <a:ext cx="3173626" cy="3385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6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. Sultan Trenggono (1521-1546 M)</a:t>
            </a:r>
            <a:endParaRPr lang="en-US" sz="1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600" y="6324600"/>
            <a:ext cx="3228769" cy="3385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7. Pangeran Benowo (1549-1587 M)</a:t>
            </a:r>
            <a:endParaRPr lang="en-US" sz="16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5800" y="1334869"/>
            <a:ext cx="2438400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3600" b="1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Sumber</a:t>
            </a:r>
            <a:endParaRPr lang="en-US" sz="3600" b="1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447925"/>
            <a:ext cx="2066925" cy="1971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2438400"/>
            <a:ext cx="2543175" cy="1752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Rectangle 31"/>
          <p:cNvSpPr/>
          <p:nvPr/>
        </p:nvSpPr>
        <p:spPr>
          <a:xfrm>
            <a:off x="6172200" y="1916668"/>
            <a:ext cx="2444900" cy="40011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Masjid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Agung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Demak</a:t>
            </a:r>
            <a:endParaRPr lang="en-US" sz="20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19200" y="1905000"/>
            <a:ext cx="2388603" cy="40011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Makam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Raden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Patah</a:t>
            </a:r>
            <a:endParaRPr lang="en-US" sz="20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4267200" y="31242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>
            <a:off x="4267200" y="38100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4267200" y="45720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4267200" y="52578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4267200" y="60198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ction Button: Forward or Next 30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9" name="Action Button: Back or Previous 38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0" name="TextBox 39"/>
          <p:cNvSpPr txBox="1"/>
          <p:nvPr/>
        </p:nvSpPr>
        <p:spPr>
          <a:xfrm>
            <a:off x="152400" y="60198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2400" y="60198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000"/>
                            </p:stCondLst>
                            <p:childTnLst>
                              <p:par>
                                <p:cTn id="1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500"/>
                            </p:stCondLst>
                            <p:childTnLst>
                              <p:par>
                                <p:cTn id="1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000"/>
                            </p:stCondLst>
                            <p:childTnLst>
                              <p:par>
                                <p:cTn id="14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00"/>
                            </p:stCondLst>
                            <p:childTnLst>
                              <p:par>
                                <p:cTn id="20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000"/>
                            </p:stCondLst>
                            <p:childTnLst>
                              <p:par>
                                <p:cTn id="214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/>
      <p:bldP spid="3" grpId="1" uiExpand="1" build="p"/>
      <p:bldP spid="5" grpId="0"/>
      <p:bldP spid="5" grpId="1"/>
      <p:bldP spid="6" grpId="0"/>
      <p:bldP spid="6" grpId="1"/>
      <p:bldP spid="8" grpId="0"/>
      <p:bldP spid="8" grpId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7" grpId="0" animBg="1"/>
      <p:bldP spid="27" grpId="1" animBg="1"/>
      <p:bldP spid="29" grpId="0"/>
      <p:bldP spid="32" grpId="0" animBg="1"/>
      <p:bldP spid="33" grpId="0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/>
      <p:bldP spid="40" grpId="1"/>
      <p:bldP spid="40" grpId="2"/>
      <p:bldP spid="43" grpId="0"/>
      <p:bldP spid="43" grpId="1"/>
      <p:bldP spid="43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Kerajaan</a:t>
            </a:r>
            <a:r>
              <a:rPr lang="en-US" b="1" spc="50" dirty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Cirebon</a:t>
            </a:r>
            <a:endParaRPr lang="en-US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436"/>
            <a:ext cx="4191000" cy="4525963"/>
          </a:xfrm>
        </p:spPr>
        <p:txBody>
          <a:bodyPr/>
          <a:lstStyle/>
          <a:p>
            <a:pPr algn="just">
              <a:buNone/>
            </a:pPr>
            <a:r>
              <a:rPr lang="en-US" dirty="0" smtClean="0"/>
              <a:t>	</a:t>
            </a:r>
            <a:r>
              <a:rPr lang="en-US" sz="1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Kerajaan</a:t>
            </a:r>
            <a:r>
              <a:rPr lang="en-US" sz="1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Cirebon  </a:t>
            </a:r>
            <a:r>
              <a:rPr lang="en-US" sz="1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didirikan</a:t>
            </a:r>
            <a:r>
              <a:rPr lang="en-US" sz="1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sekitar</a:t>
            </a:r>
            <a:r>
              <a:rPr lang="en-US" sz="1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abad</a:t>
            </a:r>
            <a:r>
              <a:rPr lang="en-US" sz="1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ke-15 M </a:t>
            </a:r>
            <a:r>
              <a:rPr lang="en-US" sz="1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oleh</a:t>
            </a:r>
            <a:r>
              <a:rPr lang="en-US" sz="1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Syarif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Hidayatullah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atau</a:t>
            </a:r>
            <a:r>
              <a:rPr lang="en-US" sz="1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lebih</a:t>
            </a:r>
            <a:r>
              <a:rPr lang="en-US" sz="1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dikenal</a:t>
            </a:r>
            <a:r>
              <a:rPr lang="en-US" sz="1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dengan</a:t>
            </a:r>
            <a:r>
              <a:rPr lang="en-US" sz="1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en-US" sz="180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nama</a:t>
            </a:r>
            <a:r>
              <a:rPr lang="en-US" sz="1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Sunan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Gunung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Jati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.</a:t>
            </a:r>
          </a:p>
          <a:p>
            <a:pPr algn="just">
              <a:buNone/>
            </a:pPr>
            <a:endParaRPr lang="en-US" sz="1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just">
              <a:buNone/>
            </a:pP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	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Pada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awalnya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, Cirebon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termasuk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wilayah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Pajajaran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.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Namun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,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pada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1513 Cirebon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dikuasai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oleh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1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Demak</a:t>
            </a:r>
            <a:r>
              <a:rPr lang="en-US" sz="1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695436"/>
            <a:ext cx="40386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3787061"/>
            <a:ext cx="2438400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L o k a s </a:t>
            </a:r>
            <a:r>
              <a:rPr lang="en-US" sz="32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i</a:t>
            </a:r>
            <a:endParaRPr lang="en-US" sz="3200" b="1" dirty="0" smtClean="0"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4411305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Berada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pantai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utara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Jawa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Barat  </a:t>
            </a:r>
            <a:r>
              <a:rPr lang="en-US" dirty="0" err="1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berbatasan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Jawa</a:t>
            </a:r>
            <a:r>
              <a:rPr lang="en-US" dirty="0" smtClean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Tengah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0" y="2695436"/>
            <a:ext cx="4476750" cy="162877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0" name="Rectangle 9"/>
          <p:cNvSpPr/>
          <p:nvPr/>
        </p:nvSpPr>
        <p:spPr>
          <a:xfrm>
            <a:off x="4648200" y="4905236"/>
            <a:ext cx="4419600" cy="92333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Lengkapi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gambar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peta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atas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membubuhkan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tanda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bulatan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hitam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sebagai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tanda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letak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Cirebon!</a:t>
            </a:r>
            <a:endParaRPr lang="en-US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4200" y="866636"/>
            <a:ext cx="2362200" cy="523220"/>
          </a:xfrm>
          <a:prstGeom prst="rect">
            <a:avLst/>
          </a:prstGeom>
          <a:solidFill>
            <a:srgbClr val="9966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 R a j a - R a j 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7400" y="1933436"/>
            <a:ext cx="4572000" cy="646331"/>
          </a:xfrm>
          <a:prstGeom prst="rect">
            <a:avLst/>
          </a:prstGeom>
          <a:solidFill>
            <a:srgbClr val="9966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Syarif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Hidayatullah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atau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Sunan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Gunung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Jati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atau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Pandita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Ratu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(1479-1568).</a:t>
            </a:r>
            <a:endParaRPr lang="en-US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90800" y="3164304"/>
            <a:ext cx="3416128" cy="369332"/>
          </a:xfrm>
          <a:prstGeom prst="rect">
            <a:avLst/>
          </a:prstGeom>
          <a:solidFill>
            <a:srgbClr val="9966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Panembahan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Ratu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I  (1570-1649)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4400" y="3971726"/>
            <a:ext cx="6858000" cy="400110"/>
          </a:xfrm>
          <a:prstGeom prst="rect">
            <a:avLst/>
          </a:prstGeom>
          <a:solidFill>
            <a:srgbClr val="9966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Panembahan</a:t>
            </a:r>
            <a:r>
              <a:rPr lang="en-US" sz="20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Ratu</a:t>
            </a:r>
            <a:r>
              <a:rPr lang="en-US" sz="20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II  </a:t>
            </a:r>
            <a:r>
              <a:rPr lang="en-US" sz="20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atau</a:t>
            </a:r>
            <a:r>
              <a:rPr lang="en-US" sz="20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Panembahan</a:t>
            </a:r>
            <a:r>
              <a:rPr lang="en-US" sz="20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0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Girilaya</a:t>
            </a:r>
            <a:r>
              <a:rPr lang="en-US" sz="20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(1649-1677)</a:t>
            </a:r>
            <a:endParaRPr lang="en-US" sz="20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4191000" y="1400036"/>
            <a:ext cx="304800" cy="5334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4191000" y="2619236"/>
            <a:ext cx="304800" cy="4572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191000" y="3533636"/>
            <a:ext cx="304800" cy="3810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09800" y="4524236"/>
            <a:ext cx="4419600" cy="175432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Sepeninggal</a:t>
            </a:r>
            <a:r>
              <a:rPr lang="en-US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Panembahan</a:t>
            </a:r>
            <a:r>
              <a:rPr lang="en-US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Ratu</a:t>
            </a:r>
            <a:r>
              <a:rPr lang="en-US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II, </a:t>
            </a:r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Cirebon </a:t>
            </a:r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terbagi</a:t>
            </a:r>
            <a:r>
              <a:rPr lang="en-US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menjadi</a:t>
            </a:r>
            <a:r>
              <a:rPr lang="en-US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4 </a:t>
            </a:r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kekuasaan</a:t>
            </a:r>
            <a:r>
              <a:rPr lang="en-US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yaitu</a:t>
            </a:r>
            <a:r>
              <a:rPr lang="en-US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</a:p>
          <a:p>
            <a:pPr marL="342900" indent="-342900">
              <a:buAutoNum type="arabicPeriod"/>
            </a:pPr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Kasepuhan</a:t>
            </a:r>
            <a:endParaRPr lang="en-US" b="1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Kanoman</a:t>
            </a:r>
            <a:endParaRPr lang="en-US" b="1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Kacirebonan</a:t>
            </a:r>
            <a:endParaRPr lang="en-US" b="1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Kaprabonan</a:t>
            </a:r>
            <a:endParaRPr lang="en-US" b="1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7" name="Picture 3" descr="D:\kasepuha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1400036"/>
            <a:ext cx="3810000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9" name="Picture 5" descr="D:\kanoma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1400036"/>
            <a:ext cx="4038600" cy="1881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0" name="Picture 6" descr="D:\keraton-kecirebonan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4143236"/>
            <a:ext cx="28956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3" descr="C:\Users\BARICK\Desktop\Mentahan gambar\kprabona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43236"/>
            <a:ext cx="293370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704362" y="3773904"/>
            <a:ext cx="13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Kaprabonan</a:t>
            </a:r>
            <a:endParaRPr lang="en-US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23962" y="1019036"/>
            <a:ext cx="1236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Kasepuhan</a:t>
            </a:r>
            <a:endParaRPr lang="en-US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76362" y="3762236"/>
            <a:ext cx="1376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Kacirebonan</a:t>
            </a:r>
            <a:endParaRPr lang="en-US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877974" y="1019036"/>
            <a:ext cx="1093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Kanoman</a:t>
            </a:r>
            <a:endParaRPr lang="en-US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Action Button: Forward or Next 28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1" name="Action Button: Back or Previous 30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1219200" y="63246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219200" y="63246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5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5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60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8000"/>
                            </p:stCondLst>
                            <p:childTnLst>
                              <p:par>
                                <p:cTn id="1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85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/>
      <p:bldP spid="3" grpId="1" uiExpand="1" build="p"/>
      <p:bldP spid="7" grpId="0"/>
      <p:bldP spid="7" grpId="1"/>
      <p:bldP spid="8" grpId="0" build="allAtOnce"/>
      <p:bldP spid="10" grpId="0"/>
      <p:bldP spid="10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9" grpId="0"/>
      <p:bldP spid="27" grpId="0"/>
      <p:bldP spid="28" grpId="0"/>
      <p:bldP spid="30" grpId="0"/>
      <p:bldP spid="32" grpId="0"/>
      <p:bldP spid="32" grpId="1"/>
      <p:bldP spid="32" grpId="2"/>
      <p:bldP spid="35" grpId="0"/>
      <p:bldP spid="35" grpId="1"/>
      <p:bldP spid="35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Kerajaan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Banten</a:t>
            </a:r>
            <a:endParaRPr lang="en-US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267200" cy="3200400"/>
          </a:xfr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Banten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adalah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 yang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berdiri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abad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1552 M. Wilayah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sebelumnya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adalah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wilayah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Pakuan-Pajajaran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</a:p>
          <a:p>
            <a:pPr>
              <a:buNone/>
            </a:pP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</a:p>
          <a:p>
            <a:pPr>
              <a:buNone/>
            </a:pP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Setelah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dikuasai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Demak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wilayah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diberikan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kepada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putra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Fatahillah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yaitu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Hasanudin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untuk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dibentuk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sebuah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Islam.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berdiri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sendiri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setelah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kekuasaan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Demak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melemah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sz="18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734580"/>
            <a:ext cx="2438400" cy="5847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L o k a s </a:t>
            </a:r>
            <a:r>
              <a:rPr lang="en-US" sz="32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i</a:t>
            </a:r>
            <a:endParaRPr lang="en-US" sz="3200" b="1" dirty="0" smtClean="0"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Impact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910823" y="2438400"/>
            <a:ext cx="3852177" cy="2916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4419600" y="5486400"/>
            <a:ext cx="4572000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r>
              <a:rPr lang="en-US" dirty="0" err="1" smtClean="0"/>
              <a:t>Berikanlah</a:t>
            </a:r>
            <a:r>
              <a:rPr lang="en-US" dirty="0" smtClean="0"/>
              <a:t> </a:t>
            </a:r>
            <a:r>
              <a:rPr lang="en-US" dirty="0" err="1" smtClean="0"/>
              <a:t>bulatan</a:t>
            </a:r>
            <a:r>
              <a:rPr lang="en-US" dirty="0" smtClean="0"/>
              <a:t> </a:t>
            </a:r>
            <a:r>
              <a:rPr lang="en-US" dirty="0" err="1" smtClean="0"/>
              <a:t>hitam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letak</a:t>
            </a:r>
            <a:r>
              <a:rPr lang="en-US" dirty="0" smtClean="0"/>
              <a:t> </a:t>
            </a:r>
            <a:r>
              <a:rPr lang="en-US" dirty="0" err="1" smtClean="0"/>
              <a:t>pusat</a:t>
            </a:r>
            <a:r>
              <a:rPr lang="en-US" dirty="0" smtClean="0"/>
              <a:t> </a:t>
            </a:r>
            <a:r>
              <a:rPr lang="en-US" dirty="0" err="1" smtClean="0"/>
              <a:t>Kerajaan</a:t>
            </a:r>
            <a:r>
              <a:rPr lang="en-US" dirty="0" smtClean="0"/>
              <a:t> </a:t>
            </a:r>
            <a:r>
              <a:rPr lang="en-US" dirty="0" err="1" smtClean="0"/>
              <a:t>Banten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24200" y="1219200"/>
            <a:ext cx="2438400" cy="523220"/>
          </a:xfrm>
          <a:prstGeom prst="rect">
            <a:avLst/>
          </a:prstGeom>
          <a:solidFill>
            <a:srgbClr val="9966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 R a j a - R a j 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57400" y="2057400"/>
            <a:ext cx="4572000" cy="369332"/>
          </a:xfrm>
          <a:prstGeom prst="rect">
            <a:avLst/>
          </a:prstGeom>
          <a:solidFill>
            <a:srgbClr val="9966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       </a:t>
            </a:r>
            <a:r>
              <a:rPr lang="en-US" b="1" dirty="0" err="1" smtClean="0">
                <a:solidFill>
                  <a:schemeClr val="bg1"/>
                </a:solidFill>
              </a:rPr>
              <a:t>Hasanudin</a:t>
            </a:r>
            <a:r>
              <a:rPr lang="en-US" b="1" dirty="0" smtClean="0">
                <a:solidFill>
                  <a:schemeClr val="bg1"/>
                </a:solidFill>
              </a:rPr>
              <a:t>                 (1552-1570 M)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191000" y="1752600"/>
            <a:ext cx="304800" cy="3048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57400" y="2743200"/>
            <a:ext cx="4572000" cy="369332"/>
          </a:xfrm>
          <a:prstGeom prst="rect">
            <a:avLst/>
          </a:prstGeom>
          <a:solidFill>
            <a:srgbClr val="9966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       </a:t>
            </a:r>
            <a:r>
              <a:rPr lang="en-US" b="1" dirty="0" err="1" smtClean="0">
                <a:solidFill>
                  <a:schemeClr val="bg1"/>
                </a:solidFill>
              </a:rPr>
              <a:t>Panembahan</a:t>
            </a:r>
            <a:r>
              <a:rPr lang="en-US" b="1" dirty="0" smtClean="0">
                <a:solidFill>
                  <a:schemeClr val="bg1"/>
                </a:solidFill>
              </a:rPr>
              <a:t> Yusuf (1570-1580 M)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57400" y="3429000"/>
            <a:ext cx="4572000" cy="369332"/>
          </a:xfrm>
          <a:prstGeom prst="rect">
            <a:avLst/>
          </a:prstGeom>
          <a:solidFill>
            <a:srgbClr val="9966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      </a:t>
            </a:r>
            <a:r>
              <a:rPr lang="en-US" b="1" dirty="0" err="1" smtClean="0">
                <a:solidFill>
                  <a:schemeClr val="bg1"/>
                </a:solidFill>
              </a:rPr>
              <a:t>Maulana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Muhamad</a:t>
            </a:r>
            <a:r>
              <a:rPr lang="en-US" b="1" dirty="0" smtClean="0">
                <a:solidFill>
                  <a:schemeClr val="bg1"/>
                </a:solidFill>
              </a:rPr>
              <a:t> (1580-1605 M)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057400" y="4114800"/>
            <a:ext cx="4572000" cy="369332"/>
          </a:xfrm>
          <a:prstGeom prst="rect">
            <a:avLst/>
          </a:prstGeom>
          <a:solidFill>
            <a:srgbClr val="9966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      Abdul </a:t>
            </a:r>
            <a:r>
              <a:rPr lang="en-US" b="1" dirty="0" err="1" smtClean="0">
                <a:solidFill>
                  <a:schemeClr val="bg1"/>
                </a:solidFill>
              </a:rPr>
              <a:t>Mufakhir</a:t>
            </a:r>
            <a:r>
              <a:rPr lang="en-US" b="1" dirty="0" smtClean="0">
                <a:solidFill>
                  <a:schemeClr val="bg1"/>
                </a:solidFill>
              </a:rPr>
              <a:t> (1605-1640 M)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76400" y="4800600"/>
            <a:ext cx="5334000" cy="369332"/>
          </a:xfrm>
          <a:prstGeom prst="rect">
            <a:avLst/>
          </a:prstGeom>
          <a:solidFill>
            <a:srgbClr val="9966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      Abu Mali </a:t>
            </a:r>
            <a:r>
              <a:rPr lang="en-US" b="1" dirty="0" err="1" smtClean="0">
                <a:solidFill>
                  <a:schemeClr val="bg1"/>
                </a:solidFill>
              </a:rPr>
              <a:t>Akhmad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Rahmatullah</a:t>
            </a:r>
            <a:r>
              <a:rPr lang="en-US" b="1" dirty="0" smtClean="0">
                <a:solidFill>
                  <a:schemeClr val="bg1"/>
                </a:solidFill>
              </a:rPr>
              <a:t>  (1640-1651 M)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57400" y="5486400"/>
            <a:ext cx="4572000" cy="369332"/>
          </a:xfrm>
          <a:prstGeom prst="rect">
            <a:avLst/>
          </a:prstGeom>
          <a:solidFill>
            <a:srgbClr val="9966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       Sultan </a:t>
            </a:r>
            <a:r>
              <a:rPr lang="en-US" b="1" dirty="0" err="1" smtClean="0">
                <a:solidFill>
                  <a:schemeClr val="bg1"/>
                </a:solidFill>
              </a:rPr>
              <a:t>Ageng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Tirtayasa</a:t>
            </a:r>
            <a:r>
              <a:rPr lang="en-US" b="1" dirty="0" smtClean="0">
                <a:solidFill>
                  <a:schemeClr val="bg1"/>
                </a:solidFill>
              </a:rPr>
              <a:t>    (1651-1683 M)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4191000" y="2438400"/>
            <a:ext cx="304800" cy="3048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4191000" y="3124200"/>
            <a:ext cx="304800" cy="3048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191000" y="3810000"/>
            <a:ext cx="304800" cy="3048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4191000" y="4495800"/>
            <a:ext cx="304800" cy="3048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191000" y="5181600"/>
            <a:ext cx="304800" cy="304800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D:\masjid agung bante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1600201"/>
            <a:ext cx="3124200" cy="2296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1600200"/>
            <a:ext cx="3846478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Action Button: Forward or Next 30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2" name="Action Button: Back or Previous 31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0200" y="61722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371600" y="60198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1" uiExpand="1" build="p" animBg="1"/>
      <p:bldP spid="3" grpId="3" uiExpand="1" build="p" animBg="1"/>
      <p:bldP spid="8" grpId="0"/>
      <p:bldP spid="8" grpId="1"/>
      <p:bldP spid="10" grpId="0"/>
      <p:bldP spid="10" grpId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3" grpId="0"/>
      <p:bldP spid="33" grpId="1"/>
      <p:bldP spid="33" grpId="2"/>
      <p:bldP spid="36" grpId="0"/>
      <p:bldP spid="36" grpId="1"/>
      <p:bldP spid="36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tion Button: Forward or Next 13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5" name="Action Button: Back or Previous 14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305800" cy="944562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Kerajaan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Lombok 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dan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Sumbawa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267200" cy="3505200"/>
          </a:xfrm>
          <a:solidFill>
            <a:schemeClr val="accent2">
              <a:lumMod val="5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sz="1800" dirty="0" err="1" smtClean="0">
                <a:solidFill>
                  <a:srgbClr val="00B050"/>
                </a:solidFill>
              </a:rPr>
              <a:t>Pada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masa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kejayaannya</a:t>
            </a:r>
            <a:r>
              <a:rPr lang="en-US" sz="1800" dirty="0" smtClean="0">
                <a:solidFill>
                  <a:srgbClr val="00B050"/>
                </a:solidFill>
              </a:rPr>
              <a:t>, </a:t>
            </a:r>
            <a:r>
              <a:rPr lang="en-US" sz="1800" dirty="0" err="1" smtClean="0">
                <a:solidFill>
                  <a:srgbClr val="00B050"/>
                </a:solidFill>
              </a:rPr>
              <a:t>Kerajaan</a:t>
            </a:r>
            <a:r>
              <a:rPr lang="en-US" sz="1800" dirty="0" smtClean="0">
                <a:solidFill>
                  <a:srgbClr val="00B050"/>
                </a:solidFill>
              </a:rPr>
              <a:t> Islam Lombok </a:t>
            </a:r>
            <a:r>
              <a:rPr lang="en-US" sz="1800" dirty="0" err="1" smtClean="0">
                <a:solidFill>
                  <a:srgbClr val="00B050"/>
                </a:solidFill>
              </a:rPr>
              <a:t>berhubungan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dagang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dengan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berbagai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negeri</a:t>
            </a:r>
            <a:r>
              <a:rPr lang="en-US" sz="1800" dirty="0" smtClean="0">
                <a:solidFill>
                  <a:srgbClr val="00B050"/>
                </a:solidFill>
              </a:rPr>
              <a:t>, </a:t>
            </a:r>
            <a:r>
              <a:rPr lang="en-US" sz="1800" dirty="0" err="1" smtClean="0">
                <a:solidFill>
                  <a:srgbClr val="00B050"/>
                </a:solidFill>
              </a:rPr>
              <a:t>termasuk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Demak</a:t>
            </a:r>
            <a:r>
              <a:rPr lang="en-US" sz="1800" dirty="0" smtClean="0">
                <a:solidFill>
                  <a:srgbClr val="00B050"/>
                </a:solidFill>
              </a:rPr>
              <a:t>. </a:t>
            </a:r>
            <a:r>
              <a:rPr lang="en-US" sz="1800" dirty="0" err="1" smtClean="0">
                <a:solidFill>
                  <a:srgbClr val="00B050"/>
                </a:solidFill>
              </a:rPr>
              <a:t>Namun</a:t>
            </a:r>
            <a:r>
              <a:rPr lang="en-US" sz="1800" dirty="0" smtClean="0">
                <a:solidFill>
                  <a:srgbClr val="00B050"/>
                </a:solidFill>
              </a:rPr>
              <a:t>, </a:t>
            </a:r>
            <a:r>
              <a:rPr lang="en-US" sz="1800" dirty="0" err="1" smtClean="0">
                <a:solidFill>
                  <a:srgbClr val="00B050"/>
                </a:solidFill>
              </a:rPr>
              <a:t>seiring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berjalannya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waktu</a:t>
            </a:r>
            <a:r>
              <a:rPr lang="en-US" sz="1800" dirty="0" smtClean="0">
                <a:solidFill>
                  <a:srgbClr val="00B050"/>
                </a:solidFill>
              </a:rPr>
              <a:t>, </a:t>
            </a:r>
            <a:r>
              <a:rPr lang="en-US" sz="1800" dirty="0" err="1" smtClean="0">
                <a:solidFill>
                  <a:srgbClr val="00B050"/>
                </a:solidFill>
              </a:rPr>
              <a:t>kerajaan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ini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mulai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terusik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oleh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berbagai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serangan-serangan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dari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luar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seperti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Kerajaan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Gelgel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dari</a:t>
            </a:r>
            <a:r>
              <a:rPr lang="en-US" sz="1800" dirty="0" smtClean="0">
                <a:solidFill>
                  <a:srgbClr val="00B050"/>
                </a:solidFill>
              </a:rPr>
              <a:t> Bali </a:t>
            </a:r>
            <a:r>
              <a:rPr lang="en-US" sz="1800" dirty="0" err="1" smtClean="0">
                <a:solidFill>
                  <a:srgbClr val="00B050"/>
                </a:solidFill>
              </a:rPr>
              <a:t>dan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Kerajaan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Gowa-Tallo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tahun</a:t>
            </a:r>
            <a:r>
              <a:rPr lang="en-US" sz="1800" dirty="0" smtClean="0">
                <a:solidFill>
                  <a:srgbClr val="00B050"/>
                </a:solidFill>
              </a:rPr>
              <a:t> 1640. </a:t>
            </a:r>
            <a:r>
              <a:rPr lang="en-US" sz="1800" dirty="0" err="1" smtClean="0">
                <a:solidFill>
                  <a:srgbClr val="00B050"/>
                </a:solidFill>
              </a:rPr>
              <a:t>Bahkan</a:t>
            </a:r>
            <a:r>
              <a:rPr lang="en-US" sz="1800" dirty="0" smtClean="0">
                <a:solidFill>
                  <a:srgbClr val="00B050"/>
                </a:solidFill>
              </a:rPr>
              <a:t>, </a:t>
            </a:r>
            <a:r>
              <a:rPr lang="en-US" sz="1800" dirty="0" err="1" smtClean="0">
                <a:solidFill>
                  <a:srgbClr val="00B050"/>
                </a:solidFill>
              </a:rPr>
              <a:t>Kerajaan</a:t>
            </a:r>
            <a:r>
              <a:rPr lang="en-US" sz="1800" dirty="0" smtClean="0">
                <a:solidFill>
                  <a:srgbClr val="00B050"/>
                </a:solidFill>
              </a:rPr>
              <a:t> Lombok </a:t>
            </a:r>
            <a:r>
              <a:rPr lang="en-US" sz="1800" dirty="0" err="1" smtClean="0">
                <a:solidFill>
                  <a:srgbClr val="00B050"/>
                </a:solidFill>
              </a:rPr>
              <a:t>dan</a:t>
            </a:r>
            <a:r>
              <a:rPr lang="en-US" sz="1800" dirty="0" smtClean="0">
                <a:solidFill>
                  <a:srgbClr val="00B050"/>
                </a:solidFill>
              </a:rPr>
              <a:t> Sumbawa </a:t>
            </a:r>
            <a:r>
              <a:rPr lang="en-US" sz="1800" dirty="0" err="1" smtClean="0">
                <a:solidFill>
                  <a:srgbClr val="00B050"/>
                </a:solidFill>
              </a:rPr>
              <a:t>ini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dapat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dikuasai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oleh</a:t>
            </a:r>
            <a:r>
              <a:rPr lang="en-US" sz="1800" dirty="0" smtClean="0">
                <a:solidFill>
                  <a:srgbClr val="00B050"/>
                </a:solidFill>
              </a:rPr>
              <a:t> VOC </a:t>
            </a:r>
            <a:r>
              <a:rPr lang="en-US" sz="1800" dirty="0" err="1" smtClean="0">
                <a:solidFill>
                  <a:srgbClr val="00B050"/>
                </a:solidFill>
              </a:rPr>
              <a:t>setelah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Perjanjian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Bongaya</a:t>
            </a:r>
            <a:r>
              <a:rPr lang="en-US" sz="1800" dirty="0" smtClean="0">
                <a:solidFill>
                  <a:srgbClr val="00B050"/>
                </a:solidFill>
              </a:rPr>
              <a:t> </a:t>
            </a:r>
            <a:r>
              <a:rPr lang="en-US" sz="1800" dirty="0" err="1" smtClean="0">
                <a:solidFill>
                  <a:srgbClr val="00B050"/>
                </a:solidFill>
              </a:rPr>
              <a:t>tahun</a:t>
            </a:r>
            <a:r>
              <a:rPr lang="en-US" sz="1800" dirty="0" smtClean="0">
                <a:solidFill>
                  <a:srgbClr val="00B050"/>
                </a:solidFill>
              </a:rPr>
              <a:t> 1667.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34000" y="2590800"/>
            <a:ext cx="3291016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6200" y="5486400"/>
            <a:ext cx="42672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b="0" i="0" u="none" strike="noStrike" kern="1200" cap="none" spc="0" normalizeH="0" baseline="0" noProof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Terletak</a:t>
            </a:r>
            <a:r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di Selaparang,</a:t>
            </a:r>
            <a:r>
              <a:rPr kumimoji="0" lang="en-US" b="0" i="0" u="none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Kecamatan Swela, Lombok Timur.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0" y="5029200"/>
            <a:ext cx="1828800" cy="457200"/>
          </a:xfrm>
          <a:prstGeom prst="rect">
            <a:avLst/>
          </a:prstGeom>
          <a:solidFill>
            <a:srgbClr val="0099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/>
              <a:t> </a:t>
            </a:r>
            <a:r>
              <a:rPr lang="en-US" sz="3200" dirty="0" smtClean="0"/>
              <a:t>  </a:t>
            </a:r>
            <a:r>
              <a:rPr kumimoji="0" lang="en-US" sz="39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</a:rPr>
              <a:t>Lokasi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67200" y="5276671"/>
            <a:ext cx="4572000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 err="1" smtClean="0"/>
              <a:t>Lengkapilah</a:t>
            </a:r>
            <a:r>
              <a:rPr lang="en-US" dirty="0" smtClean="0"/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gambar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peta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Lombok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atas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membubuhkan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tanda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bulatan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hitam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sebagai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tanda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letak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Islam  Lombok  yang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berpusat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Selaparang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  <a:endParaRPr lang="en-US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00200" y="1524000"/>
            <a:ext cx="5791200" cy="25146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Berdasarkan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sumber-sumber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sejarah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ditemukan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raja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Kerajaan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Lombok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Sumbawa yang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diketahui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hingga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hanya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Prabu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Rangkakesari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 descr="D:\kerajaan selapara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799" y="1524000"/>
            <a:ext cx="3229206" cy="2647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8" name="Picture 4" descr="D:\istana sumbawa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08484" y="1523999"/>
            <a:ext cx="2787315" cy="2647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9" name="Picture 5" descr="D:\makam raja sumbawa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4495800"/>
            <a:ext cx="2819400" cy="2114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406983" y="63246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06983" y="63246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8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 animBg="1"/>
      <p:bldP spid="3" grpId="1" uiExpand="1" build="p" animBg="1"/>
      <p:bldP spid="6" grpId="0"/>
      <p:bldP spid="6" grpId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8" grpId="0"/>
      <p:bldP spid="18" grpId="1"/>
      <p:bldP spid="18" grpId="2"/>
      <p:bldP spid="21" grpId="0"/>
      <p:bldP spid="21" grpId="1"/>
      <p:bldP spid="2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153400" cy="11430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Kompetensi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Inti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1447800"/>
            <a:ext cx="6477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/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3. 	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Memahami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menerapkan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menganalisis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pengetahuan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faktual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konseptual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prosedural</a:t>
            </a:r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berdasarkan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rasa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ingintahunya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tentang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ilmu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pengetahuan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teknologi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seni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budaya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humaniora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wawasan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kemanusiaan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kebangsaan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kenegaraan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peradaban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terkait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penyebab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fenomena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kejadian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serta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menerapkan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pengetahuan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prosedural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bidang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kajian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yang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spesifik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sesuai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bakat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minatnya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untuk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memecahkan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masalah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0" y="3810000"/>
            <a:ext cx="647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/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4.  	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Mengolah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menalar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menyaji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dalam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ranah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konkret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ranah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abstrak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terkait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pengembangan</a:t>
            </a:r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dari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yang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dipelajarinya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di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sekolah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secara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mandiri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mampu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menggunakan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metoda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sesuai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kaidah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keilmuan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Pentagon 15">
            <a:hlinkClick r:id="rId2" action="ppaction://hlinksldjump"/>
          </p:cNvPr>
          <p:cNvSpPr/>
          <p:nvPr/>
        </p:nvSpPr>
        <p:spPr>
          <a:xfrm>
            <a:off x="0" y="2286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DASAR</a:t>
            </a:r>
            <a:endParaRPr lang="en-US" b="1" dirty="0"/>
          </a:p>
        </p:txBody>
      </p:sp>
      <p:sp>
        <p:nvSpPr>
          <p:cNvPr id="17" name="Pentagon 16">
            <a:hlinkClick r:id="rId3" action="ppaction://hlinksldjump"/>
          </p:cNvPr>
          <p:cNvSpPr/>
          <p:nvPr/>
        </p:nvSpPr>
        <p:spPr>
          <a:xfrm>
            <a:off x="0" y="3048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INDIKATOR</a:t>
            </a:r>
            <a:endParaRPr lang="en-US" b="1" dirty="0"/>
          </a:p>
        </p:txBody>
      </p:sp>
      <p:sp>
        <p:nvSpPr>
          <p:cNvPr id="18" name="Pentagon 17">
            <a:hlinkClick r:id="rId4" action="ppaction://hlinksldjump"/>
          </p:cNvPr>
          <p:cNvSpPr/>
          <p:nvPr/>
        </p:nvSpPr>
        <p:spPr>
          <a:xfrm>
            <a:off x="0" y="1524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23850" h="0"/>
            </a:sp3d>
          </a:bodyPr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INTI</a:t>
            </a:r>
            <a:endParaRPr lang="en-US" b="1" dirty="0"/>
          </a:p>
        </p:txBody>
      </p:sp>
      <p:sp>
        <p:nvSpPr>
          <p:cNvPr id="19" name="Pentagon 18"/>
          <p:cNvSpPr/>
          <p:nvPr/>
        </p:nvSpPr>
        <p:spPr>
          <a:xfrm>
            <a:off x="0" y="1600200"/>
            <a:ext cx="2057400" cy="76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23850" h="0"/>
            </a:sp3d>
          </a:bodyPr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INTI</a:t>
            </a:r>
            <a:endParaRPr lang="en-US" b="1" dirty="0"/>
          </a:p>
        </p:txBody>
      </p:sp>
      <p:sp>
        <p:nvSpPr>
          <p:cNvPr id="20" name="Pentagon 19">
            <a:hlinkClick r:id="rId5" action="ppaction://hlinksldjump"/>
          </p:cNvPr>
          <p:cNvSpPr/>
          <p:nvPr/>
        </p:nvSpPr>
        <p:spPr>
          <a:xfrm>
            <a:off x="0" y="3810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MATERI</a:t>
            </a:r>
            <a:endParaRPr lang="en-US" b="1" dirty="0"/>
          </a:p>
        </p:txBody>
      </p:sp>
      <p:sp>
        <p:nvSpPr>
          <p:cNvPr id="21" name="Pentagon 20">
            <a:hlinkClick r:id="" action="ppaction://hlinkshowjump?jump=lastslide"/>
          </p:cNvPr>
          <p:cNvSpPr/>
          <p:nvPr/>
        </p:nvSpPr>
        <p:spPr>
          <a:xfrm>
            <a:off x="0" y="4572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LATIHAN SOAL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8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 e r a j a </a:t>
            </a:r>
            <a:r>
              <a:rPr lang="en-US" sz="48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a</a:t>
            </a:r>
            <a:r>
              <a:rPr lang="en-US" sz="48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n   B </a:t>
            </a:r>
            <a:r>
              <a:rPr lang="en-US" sz="48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i</a:t>
            </a:r>
            <a:r>
              <a:rPr lang="en-US" sz="48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m a</a:t>
            </a:r>
            <a:endParaRPr lang="en-US" sz="48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5257800" cy="1981200"/>
          </a:xfrm>
          <a:solidFill>
            <a:schemeClr val="accent5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1800" dirty="0" smtClean="0"/>
              <a:t>	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2200" b="1" dirty="0" err="1" smtClean="0"/>
              <a:t>Berdasarkan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catatan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sejarah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Kerajaan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Bima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telah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memiliki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hubungan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erat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dengan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Kerajaan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Gowa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Tallo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di</a:t>
            </a:r>
            <a:r>
              <a:rPr lang="en-US" sz="2200" b="1" dirty="0" smtClean="0"/>
              <a:t> Makassar </a:t>
            </a:r>
            <a:r>
              <a:rPr lang="en-US" sz="2200" b="1" dirty="0" err="1" smtClean="0"/>
              <a:t>sejak</a:t>
            </a:r>
            <a:r>
              <a:rPr lang="en-US" sz="2200" b="1" dirty="0" smtClean="0"/>
              <a:t> Sultan </a:t>
            </a:r>
            <a:r>
              <a:rPr lang="en-US" sz="2200" b="1" dirty="0" err="1" smtClean="0"/>
              <a:t>Bima</a:t>
            </a:r>
            <a:r>
              <a:rPr lang="en-US" sz="2200" b="1" dirty="0" smtClean="0"/>
              <a:t> I </a:t>
            </a:r>
            <a:r>
              <a:rPr lang="en-US" sz="2200" b="1" dirty="0" err="1" smtClean="0"/>
              <a:t>berkuasa</a:t>
            </a:r>
            <a:r>
              <a:rPr lang="en-US" sz="2200" b="1" dirty="0" smtClean="0"/>
              <a:t> (1611-1640). Hal </a:t>
            </a:r>
            <a:r>
              <a:rPr lang="en-US" sz="2200" b="1" dirty="0" err="1" smtClean="0"/>
              <a:t>ini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dilakukan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untuk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mempertahankan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wilayahnya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dari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serangan</a:t>
            </a:r>
            <a:r>
              <a:rPr lang="en-US" sz="2200" b="1" dirty="0" smtClean="0"/>
              <a:t> VOC.</a:t>
            </a:r>
            <a:endParaRPr lang="en-US" sz="22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3581400"/>
            <a:ext cx="1600200" cy="381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sz="3300" b="1" i="0" u="none" strike="noStrike" kern="1200" cap="none" spc="0" normalizeH="0" baseline="0" noProof="0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</a:rPr>
              <a:t>Lokas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</a:rPr>
              <a:t>i</a:t>
            </a:r>
            <a:endParaRPr kumimoji="0" lang="en-US" sz="2800" b="1" i="0" u="none" strike="noStrike" kern="1200" cap="none" spc="0" normalizeH="0" baseline="0" noProof="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29200" y="3657600"/>
            <a:ext cx="4015635" cy="157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838200" y="4267200"/>
            <a:ext cx="4114800" cy="923330"/>
          </a:xfrm>
          <a:prstGeom prst="rect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dirty="0" err="1" smtClean="0"/>
              <a:t>Terletak</a:t>
            </a:r>
            <a:r>
              <a:rPr lang="en-US" dirty="0" smtClean="0"/>
              <a:t>  </a:t>
            </a:r>
            <a:r>
              <a:rPr lang="en-US" dirty="0" err="1" smtClean="0"/>
              <a:t>di</a:t>
            </a:r>
            <a:r>
              <a:rPr lang="en-US" dirty="0" smtClean="0"/>
              <a:t>  </a:t>
            </a:r>
            <a:r>
              <a:rPr lang="en-US" dirty="0" err="1" smtClean="0"/>
              <a:t>pantai</a:t>
            </a:r>
            <a:r>
              <a:rPr lang="en-US" dirty="0" smtClean="0"/>
              <a:t>  </a:t>
            </a:r>
            <a:r>
              <a:rPr lang="en-US" dirty="0" err="1" smtClean="0"/>
              <a:t>timur</a:t>
            </a:r>
            <a:r>
              <a:rPr lang="en-US" dirty="0" smtClean="0"/>
              <a:t> </a:t>
            </a:r>
            <a:r>
              <a:rPr lang="en-US" dirty="0" err="1" smtClean="0"/>
              <a:t>Pulau</a:t>
            </a:r>
            <a:r>
              <a:rPr lang="en-US" dirty="0" smtClean="0"/>
              <a:t> Sumbawa,  Nusa Tenggara Barat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tepatnya</a:t>
            </a:r>
            <a:r>
              <a:rPr lang="en-US" dirty="0" smtClean="0"/>
              <a:t> yang </a:t>
            </a:r>
            <a:r>
              <a:rPr lang="en-US" dirty="0" err="1" smtClean="0"/>
              <a:t>kini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Kota </a:t>
            </a:r>
            <a:r>
              <a:rPr lang="en-US" dirty="0" err="1" smtClean="0"/>
              <a:t>Bima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81200" y="5525869"/>
            <a:ext cx="7086600" cy="646331"/>
          </a:xfrm>
          <a:prstGeom prst="rect">
            <a:avLst/>
          </a:prstGeom>
          <a:ln>
            <a:noFill/>
          </a:ln>
          <a:effectLst>
            <a:outerShdw blurRad="44450" dist="7620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dirty="0" err="1" smtClean="0"/>
              <a:t>Lengkapilah</a:t>
            </a:r>
            <a:r>
              <a:rPr lang="en-US" dirty="0" smtClean="0"/>
              <a:t>  </a:t>
            </a:r>
            <a:r>
              <a:rPr lang="en-US" dirty="0" err="1" smtClean="0"/>
              <a:t>gambar</a:t>
            </a:r>
            <a:r>
              <a:rPr lang="en-US" dirty="0" smtClean="0"/>
              <a:t>  </a:t>
            </a:r>
            <a:r>
              <a:rPr lang="en-US" dirty="0" err="1" smtClean="0"/>
              <a:t>peta</a:t>
            </a:r>
            <a:r>
              <a:rPr lang="en-US" dirty="0" smtClean="0"/>
              <a:t>  P. Sumbawa </a:t>
            </a:r>
            <a:r>
              <a:rPr lang="en-US" dirty="0" err="1" smtClean="0"/>
              <a:t>di</a:t>
            </a:r>
            <a:r>
              <a:rPr lang="en-US" dirty="0" smtClean="0"/>
              <a:t> 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 </a:t>
            </a:r>
            <a:r>
              <a:rPr lang="en-US" dirty="0" err="1" smtClean="0"/>
              <a:t>membubuhkan</a:t>
            </a:r>
            <a:r>
              <a:rPr lang="en-US" dirty="0" smtClean="0"/>
              <a:t> 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bulatan</a:t>
            </a:r>
            <a:r>
              <a:rPr lang="en-US" dirty="0" smtClean="0"/>
              <a:t>  </a:t>
            </a:r>
            <a:r>
              <a:rPr lang="en-US" dirty="0" err="1" smtClean="0"/>
              <a:t>hitam</a:t>
            </a:r>
            <a:r>
              <a:rPr lang="en-US" dirty="0" smtClean="0"/>
              <a:t>  </a:t>
            </a:r>
            <a:r>
              <a:rPr lang="en-US" dirty="0" err="1" smtClean="0"/>
              <a:t>sebagai</a:t>
            </a:r>
            <a:r>
              <a:rPr lang="en-US" dirty="0" smtClean="0"/>
              <a:t>  </a:t>
            </a:r>
            <a:r>
              <a:rPr lang="en-US" dirty="0" err="1" smtClean="0"/>
              <a:t>tanda</a:t>
            </a:r>
            <a:r>
              <a:rPr lang="en-US" dirty="0" smtClean="0"/>
              <a:t>  </a:t>
            </a:r>
            <a:r>
              <a:rPr lang="en-US" dirty="0" err="1" smtClean="0"/>
              <a:t>letak</a:t>
            </a:r>
            <a:r>
              <a:rPr lang="en-US" dirty="0" smtClean="0"/>
              <a:t>  </a:t>
            </a:r>
            <a:r>
              <a:rPr lang="en-US" dirty="0" err="1" smtClean="0"/>
              <a:t>Kerajaan</a:t>
            </a:r>
            <a:r>
              <a:rPr lang="en-US" dirty="0" smtClean="0"/>
              <a:t>  </a:t>
            </a:r>
            <a:r>
              <a:rPr lang="en-US" dirty="0" err="1" smtClean="0"/>
              <a:t>Bima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51630" y="1295400"/>
            <a:ext cx="173477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Raja - Raja Bima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495006" y="1828006"/>
            <a:ext cx="304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905000" y="1981200"/>
            <a:ext cx="550876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1. Sultan Bima I/ Sultan Abdul Kahir (1611-1640 M</a:t>
            </a:r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419600" y="23622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419600" y="38862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4419600" y="31242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05000" y="2754869"/>
            <a:ext cx="550876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2. Sultan Bima II/ Sultan Abdul Khair Siradjudin  (1627-1682 M</a:t>
            </a:r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05000" y="4267200"/>
            <a:ext cx="55626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4. Sultan Abdul Hamid Muhammad Syah  (1773-1873 M</a:t>
            </a:r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5000" y="3505200"/>
            <a:ext cx="550876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3. Sultan Nuruddin Abu Bakar Ali Syah (1651-1687 M</a:t>
            </a:r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05000" y="5040868"/>
            <a:ext cx="55626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5. Sultan Muhammad Salahuddin (1915-1 M</a:t>
            </a:r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4419600" y="46482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ction Button: Forward or Next 22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4" name="Action Button: Back or Previous 23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381000" y="62484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 animBg="1"/>
      <p:bldP spid="3" grpId="1" uiExpand="1" build="p" animBg="1"/>
      <p:bldP spid="5" grpId="0" animBg="1"/>
      <p:bldP spid="5" grpId="1" animBg="1"/>
      <p:bldP spid="7" grpId="0"/>
      <p:bldP spid="7" grpId="1"/>
      <p:bldP spid="8" grpId="0"/>
      <p:bldP spid="8" grpId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/>
      <p:bldP spid="25" grpId="1"/>
      <p:bldP spid="25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382000" cy="639762"/>
          </a:xfrm>
        </p:spPr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Kerajaan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Ternate 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dan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Tidore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51131"/>
            <a:ext cx="4724400" cy="4648200"/>
          </a:xfrm>
          <a:effectLst>
            <a:outerShdw blurRad="50800" dist="3175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b="1" dirty="0" smtClean="0"/>
              <a:t>	</a:t>
            </a:r>
          </a:p>
          <a:p>
            <a:pPr>
              <a:buNone/>
            </a:pPr>
            <a:r>
              <a:rPr lang="en-US" b="1" dirty="0" smtClean="0"/>
              <a:t>	</a:t>
            </a:r>
            <a:r>
              <a:rPr lang="en-US" dirty="0" err="1" smtClean="0"/>
              <a:t>Kerajaan</a:t>
            </a:r>
            <a:r>
              <a:rPr lang="en-US" dirty="0" smtClean="0"/>
              <a:t>  Ternate  </a:t>
            </a:r>
            <a:r>
              <a:rPr lang="en-US" dirty="0" err="1" smtClean="0"/>
              <a:t>dan</a:t>
            </a:r>
            <a:r>
              <a:rPr lang="en-US" dirty="0" smtClean="0"/>
              <a:t>  </a:t>
            </a:r>
            <a:r>
              <a:rPr lang="en-US" dirty="0" err="1" smtClean="0"/>
              <a:t>Tidore</a:t>
            </a:r>
            <a:r>
              <a:rPr lang="en-US" dirty="0" smtClean="0"/>
              <a:t>  </a:t>
            </a:r>
            <a:r>
              <a:rPr lang="en-US" dirty="0" err="1" smtClean="0"/>
              <a:t>diperkirakan</a:t>
            </a:r>
            <a:r>
              <a:rPr lang="en-US" dirty="0" smtClean="0"/>
              <a:t>  </a:t>
            </a:r>
            <a:r>
              <a:rPr lang="en-US" dirty="0" err="1" smtClean="0"/>
              <a:t>berdiri</a:t>
            </a:r>
            <a:r>
              <a:rPr lang="en-US" dirty="0" smtClean="0"/>
              <a:t> 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abad</a:t>
            </a:r>
            <a:r>
              <a:rPr lang="en-US" dirty="0" smtClean="0"/>
              <a:t>  ke-13.  </a:t>
            </a:r>
            <a:r>
              <a:rPr lang="en-US" dirty="0" err="1" smtClean="0"/>
              <a:t>Kedua</a:t>
            </a:r>
            <a:r>
              <a:rPr lang="en-US" dirty="0" smtClean="0"/>
              <a:t>  </a:t>
            </a:r>
            <a:r>
              <a:rPr lang="en-US" dirty="0" err="1" smtClean="0"/>
              <a:t>kerajaan</a:t>
            </a:r>
            <a:r>
              <a:rPr lang="en-US" dirty="0" smtClean="0"/>
              <a:t>  </a:t>
            </a:r>
            <a:r>
              <a:rPr lang="en-US" dirty="0" err="1" smtClean="0"/>
              <a:t>ini</a:t>
            </a:r>
            <a:r>
              <a:rPr lang="en-US" dirty="0" smtClean="0"/>
              <a:t>  </a:t>
            </a:r>
            <a:r>
              <a:rPr lang="en-US" dirty="0" err="1" smtClean="0"/>
              <a:t>pada</a:t>
            </a:r>
            <a:r>
              <a:rPr lang="en-US" dirty="0" smtClean="0"/>
              <a:t>  </a:t>
            </a:r>
            <a:r>
              <a:rPr lang="en-US" dirty="0" err="1" smtClean="0"/>
              <a:t>awalnya</a:t>
            </a:r>
            <a:r>
              <a:rPr lang="en-US" dirty="0" smtClean="0"/>
              <a:t>  </a:t>
            </a:r>
            <a:r>
              <a:rPr lang="en-US" dirty="0" err="1" smtClean="0"/>
              <a:t>sering</a:t>
            </a:r>
            <a:r>
              <a:rPr lang="en-US" dirty="0" smtClean="0"/>
              <a:t>  </a:t>
            </a:r>
            <a:r>
              <a:rPr lang="en-US" dirty="0" err="1" smtClean="0"/>
              <a:t>terlibat</a:t>
            </a:r>
            <a:r>
              <a:rPr lang="en-US" dirty="0" smtClean="0"/>
              <a:t> </a:t>
            </a:r>
            <a:r>
              <a:rPr lang="en-US" dirty="0" err="1" smtClean="0"/>
              <a:t>pertempuran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persaingan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</a:t>
            </a:r>
            <a:r>
              <a:rPr lang="en-US" dirty="0" err="1" smtClean="0"/>
              <a:t>perdagangan</a:t>
            </a:r>
            <a:r>
              <a:rPr lang="en-US" dirty="0" smtClean="0"/>
              <a:t> </a:t>
            </a:r>
            <a:r>
              <a:rPr lang="en-US" dirty="0" err="1" smtClean="0"/>
              <a:t>rempah-rempah</a:t>
            </a:r>
            <a:r>
              <a:rPr lang="en-US" dirty="0" smtClean="0"/>
              <a:t>, </a:t>
            </a:r>
            <a:r>
              <a:rPr lang="en-US" dirty="0" err="1" smtClean="0"/>
              <a:t>khususnya</a:t>
            </a:r>
            <a:r>
              <a:rPr lang="en-US" dirty="0" smtClean="0"/>
              <a:t> </a:t>
            </a:r>
            <a:r>
              <a:rPr lang="en-US" dirty="0" err="1" smtClean="0"/>
              <a:t>Cengkih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Persaingan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kerajaan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semakin</a:t>
            </a:r>
            <a:r>
              <a:rPr lang="en-US" dirty="0" smtClean="0"/>
              <a:t> </a:t>
            </a:r>
            <a:r>
              <a:rPr lang="en-US" dirty="0" err="1" smtClean="0"/>
              <a:t>sengit</a:t>
            </a:r>
            <a:r>
              <a:rPr lang="en-US" dirty="0" smtClean="0"/>
              <a:t> </a:t>
            </a:r>
            <a:r>
              <a:rPr lang="en-US" dirty="0" err="1" smtClean="0"/>
              <a:t>seiring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datangnya</a:t>
            </a:r>
            <a:r>
              <a:rPr lang="en-US" dirty="0" smtClean="0"/>
              <a:t> </a:t>
            </a:r>
            <a:r>
              <a:rPr lang="en-US" dirty="0" err="1" smtClean="0"/>
              <a:t>bangsa</a:t>
            </a:r>
            <a:r>
              <a:rPr lang="en-US" dirty="0" smtClean="0"/>
              <a:t> </a:t>
            </a:r>
            <a:r>
              <a:rPr lang="en-US" dirty="0" err="1" smtClean="0"/>
              <a:t>asing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Portugis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Spanyol</a:t>
            </a:r>
            <a:r>
              <a:rPr lang="en-US" dirty="0" smtClean="0"/>
              <a:t>.  </a:t>
            </a:r>
            <a:r>
              <a:rPr lang="en-US" dirty="0" err="1" smtClean="0"/>
              <a:t>Kerajaan</a:t>
            </a:r>
            <a:r>
              <a:rPr lang="en-US" dirty="0" smtClean="0"/>
              <a:t> Ternate  </a:t>
            </a:r>
            <a:r>
              <a:rPr lang="en-US" dirty="0" err="1" smtClean="0"/>
              <a:t>bersekutu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Portugis</a:t>
            </a:r>
            <a:r>
              <a:rPr lang="en-US" dirty="0" smtClean="0"/>
              <a:t>, </a:t>
            </a:r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dirty="0" err="1" smtClean="0"/>
              <a:t>Tidore</a:t>
            </a:r>
            <a:r>
              <a:rPr lang="en-US" dirty="0" smtClean="0"/>
              <a:t> </a:t>
            </a:r>
            <a:r>
              <a:rPr lang="en-US" dirty="0" err="1" smtClean="0"/>
              <a:t>bersekutu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Spanyol</a:t>
            </a:r>
            <a:r>
              <a:rPr lang="en-US" dirty="0" smtClean="0"/>
              <a:t>. </a:t>
            </a:r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Namun</a:t>
            </a:r>
            <a:r>
              <a:rPr lang="en-US" dirty="0" smtClean="0"/>
              <a:t>, </a:t>
            </a:r>
            <a:r>
              <a:rPr lang="en-US" dirty="0" err="1" smtClean="0"/>
              <a:t>Spanyol</a:t>
            </a:r>
            <a:r>
              <a:rPr lang="en-US" dirty="0" smtClean="0"/>
              <a:t> </a:t>
            </a:r>
            <a:r>
              <a:rPr lang="en-US" dirty="0" err="1" smtClean="0"/>
              <a:t>akhirnya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angkat</a:t>
            </a:r>
            <a:r>
              <a:rPr lang="en-US" dirty="0" smtClean="0"/>
              <a:t> kaki </a:t>
            </a:r>
            <a:r>
              <a:rPr lang="en-US" dirty="0" err="1" smtClean="0"/>
              <a:t>dari</a:t>
            </a:r>
            <a:r>
              <a:rPr lang="en-US" dirty="0" smtClean="0"/>
              <a:t> Maluku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</a:t>
            </a:r>
            <a:r>
              <a:rPr lang="en-US" dirty="0" err="1" smtClean="0"/>
              <a:t>Perjanjian</a:t>
            </a:r>
            <a:r>
              <a:rPr lang="en-US" dirty="0" smtClean="0"/>
              <a:t> </a:t>
            </a:r>
            <a:r>
              <a:rPr lang="en-US" dirty="0" err="1" smtClean="0"/>
              <a:t>Saragosa</a:t>
            </a:r>
            <a:r>
              <a:rPr lang="en-US" dirty="0" smtClean="0"/>
              <a:t>. </a:t>
            </a:r>
            <a:r>
              <a:rPr lang="en-US" dirty="0" err="1" smtClean="0"/>
              <a:t>Selanjutnya</a:t>
            </a:r>
            <a:r>
              <a:rPr lang="en-US" dirty="0" smtClean="0"/>
              <a:t>, </a:t>
            </a:r>
            <a:r>
              <a:rPr lang="en-US" dirty="0" err="1" smtClean="0"/>
              <a:t>Kerajaan</a:t>
            </a:r>
            <a:r>
              <a:rPr lang="en-US" dirty="0" smtClean="0"/>
              <a:t> Ternate </a:t>
            </a:r>
            <a:r>
              <a:rPr lang="en-US" dirty="0" err="1" smtClean="0"/>
              <a:t>berada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bayang-bayang</a:t>
            </a:r>
            <a:r>
              <a:rPr lang="en-US" dirty="0" smtClean="0"/>
              <a:t> </a:t>
            </a:r>
            <a:r>
              <a:rPr lang="en-US" dirty="0" err="1" smtClean="0"/>
              <a:t>Portugis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akhirnya</a:t>
            </a:r>
            <a:r>
              <a:rPr lang="en-US" dirty="0" smtClean="0"/>
              <a:t> Ternate </a:t>
            </a:r>
            <a:r>
              <a:rPr lang="en-US" dirty="0" err="1" smtClean="0"/>
              <a:t>Tidore</a:t>
            </a:r>
            <a:r>
              <a:rPr lang="en-US" dirty="0" smtClean="0"/>
              <a:t> </a:t>
            </a:r>
            <a:r>
              <a:rPr lang="en-US" dirty="0" err="1" smtClean="0"/>
              <a:t>dikuasai</a:t>
            </a:r>
            <a:r>
              <a:rPr lang="en-US" dirty="0" smtClean="0"/>
              <a:t> VOC </a:t>
            </a:r>
            <a:r>
              <a:rPr lang="en-US" dirty="0" err="1" smtClean="0"/>
              <a:t>Belanda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5562600" y="1600200"/>
            <a:ext cx="3505200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Terletak</a:t>
            </a:r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P. Ternate, </a:t>
            </a:r>
            <a:r>
              <a:rPr lang="en-US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sebelah</a:t>
            </a:r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barat</a:t>
            </a:r>
            <a:r>
              <a:rPr lang="en-US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P. Halmahera.</a:t>
            </a:r>
            <a:endParaRPr lang="en-US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2600" y="951131"/>
            <a:ext cx="2057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Lokasi</a:t>
            </a:r>
            <a:endParaRPr lang="en-US" sz="4000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rial Black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2551331"/>
            <a:ext cx="3667678" cy="24384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7"/>
          <p:cNvSpPr/>
          <p:nvPr/>
        </p:nvSpPr>
        <p:spPr>
          <a:xfrm>
            <a:off x="5181600" y="5008602"/>
            <a:ext cx="3810000" cy="12003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err="1" smtClean="0"/>
              <a:t>Lengkapilah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bulatan</a:t>
            </a:r>
            <a:r>
              <a:rPr lang="en-US" dirty="0" smtClean="0"/>
              <a:t> </a:t>
            </a:r>
            <a:r>
              <a:rPr lang="en-US" dirty="0" err="1" smtClean="0"/>
              <a:t>hitam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Kerajaan</a:t>
            </a:r>
            <a:r>
              <a:rPr lang="en-US" dirty="0" smtClean="0"/>
              <a:t> Ternate-</a:t>
            </a:r>
            <a:r>
              <a:rPr lang="en-US" dirty="0" err="1" smtClean="0"/>
              <a:t>Tidore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00400" y="1179731"/>
            <a:ext cx="2648289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b="1" dirty="0" smtClean="0"/>
              <a:t>Raja - Raja Ternate-Tidore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 rot="16200000" flipH="1">
            <a:off x="4229101" y="1827430"/>
            <a:ext cx="533399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52600" y="2094131"/>
            <a:ext cx="57150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	1. Sultan Hairun 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343400" y="2398931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752600" y="2703731"/>
            <a:ext cx="57150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2. Sultan Baabullah                        (1570-1575 M)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2600" y="3389531"/>
            <a:ext cx="5715000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3. Nuku Muhammad Amiruddin (1738-1805 M)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4343400" y="3084731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886200" y="838200"/>
            <a:ext cx="2133600" cy="64633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Sumber</a:t>
            </a:r>
            <a:r>
              <a:rPr lang="en-US" sz="3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 </a:t>
            </a:r>
          </a:p>
        </p:txBody>
      </p:sp>
      <p:pic>
        <p:nvPicPr>
          <p:cNvPr id="3077" name="Picture 5" descr="D:\al quran kuno tidor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4191000"/>
            <a:ext cx="5095875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8" name="Picture 6" descr="D:\Depan_M_S_Ternat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1905000"/>
            <a:ext cx="2921000" cy="19488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Action Button: Forward or Next 21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Action Button: Back or Previous 22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1219200" y="60198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19200" y="60198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 animBg="1"/>
      <p:bldP spid="3" grpId="1" uiExpand="1" build="p" animBg="1"/>
      <p:bldP spid="5" grpId="0"/>
      <p:bldP spid="5" grpId="1"/>
      <p:bldP spid="6" grpId="0"/>
      <p:bldP spid="6" grpId="1"/>
      <p:bldP spid="8" grpId="0"/>
      <p:bldP spid="8" grpId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41" grpId="0" animBg="1"/>
      <p:bldP spid="24" grpId="0"/>
      <p:bldP spid="24" grpId="1"/>
      <p:bldP spid="24" grpId="2"/>
      <p:bldP spid="27" grpId="0"/>
      <p:bldP spid="27" grpId="1"/>
      <p:bldP spid="27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-228600"/>
            <a:ext cx="8305800" cy="1143000"/>
          </a:xfrm>
          <a:effectLst>
            <a:outerShdw blurRad="50800" dist="25400" dir="5400000" algn="ctr" rotWithShape="0">
              <a:srgbClr val="000000">
                <a:alpha val="43137"/>
              </a:srgbClr>
            </a:outerShdw>
          </a:effectLst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 e r a j a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a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n   G o w a - T a l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l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o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idx="1"/>
          </p:nvPr>
        </p:nvSpPr>
        <p:spPr>
          <a:xfrm>
            <a:off x="381000" y="3505200"/>
            <a:ext cx="4419600" cy="1143000"/>
          </a:xfrm>
          <a:effectLst>
            <a:glow rad="101600">
              <a:schemeClr val="accent2">
                <a:satMod val="175000"/>
                <a:alpha val="40000"/>
              </a:schemeClr>
            </a:glow>
            <a:outerShdw blurRad="50800" dir="5400000" algn="ctr" rotWithShape="0">
              <a:srgbClr val="000000">
                <a:alpha val="43137"/>
              </a:srgbClr>
            </a:outerShdw>
          </a:effectLst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	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Kerajaan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ini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terletak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di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Makassar (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Somba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Opu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),  Sulawesi  Selatan </a:t>
            </a:r>
            <a:endParaRPr lang="en-US" sz="1800" dirty="0"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ndara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990601"/>
            <a:ext cx="4724400" cy="190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Pada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awalnya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,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kerajaan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ini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merupakan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dua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kerajaan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berbeda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,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yaitu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Gowa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dan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Tallo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.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Dua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kerajaan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tersebut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berintegrasi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menjadi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kerajaan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Gowa-Tallo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(Makassar).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Kerajaan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ini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merupakan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kerajaan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maritim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yang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kuat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di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Indonesia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bagian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timur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2895600"/>
            <a:ext cx="2286000" cy="6096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	 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Lokasi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72000" y="2732846"/>
            <a:ext cx="4191000" cy="2391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495800" y="5181600"/>
            <a:ext cx="4419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Lengkapilah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gambar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peta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di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atas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dengan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memberikan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tanda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bulatan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hitam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sebagai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lokasi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Kerajaan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Gowa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Tallo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147834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6075" indent="-346075"/>
            <a:r>
              <a:rPr lang="en-US" sz="2000" b="1" dirty="0" smtClean="0"/>
              <a:t>•	</a:t>
            </a:r>
            <a:r>
              <a:rPr lang="en-US" sz="2000" b="1" dirty="0" err="1" smtClean="0"/>
              <a:t>Hikayat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Gowa-Tallo</a:t>
            </a:r>
            <a:r>
              <a:rPr lang="en-US" sz="2000" b="1" dirty="0" smtClean="0"/>
              <a:t>.  </a:t>
            </a:r>
            <a:r>
              <a:rPr lang="en-US" sz="2000" b="1" dirty="0" err="1" smtClean="0"/>
              <a:t>Hikayat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ini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berkisah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tentang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proses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Islamisasi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di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wilayah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ini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oleh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Dato’ri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Bandang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Dato</a:t>
            </a:r>
            <a:r>
              <a:rPr lang="en-US" sz="2000" b="1" dirty="0" smtClean="0"/>
              <a:t>’ </a:t>
            </a:r>
            <a:r>
              <a:rPr lang="en-US" sz="2000" b="1" dirty="0" err="1" smtClean="0"/>
              <a:t>Sulaeman</a:t>
            </a:r>
            <a:r>
              <a:rPr lang="en-US" sz="2000" b="1" dirty="0" smtClean="0"/>
              <a:t>.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85800" y="32766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6075" indent="-346075"/>
            <a:r>
              <a:rPr lang="en-US" sz="2000" b="1" dirty="0" smtClean="0"/>
              <a:t>• </a:t>
            </a:r>
            <a:r>
              <a:rPr lang="en-US" sz="2000" b="1" dirty="0" smtClean="0"/>
              <a:t>	</a:t>
            </a:r>
            <a:r>
              <a:rPr lang="en-US" sz="2000" b="1" dirty="0" err="1" smtClean="0"/>
              <a:t>Lantara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Chimpunan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cerita</a:t>
            </a:r>
            <a:r>
              <a:rPr lang="en-US" sz="2000" b="1" dirty="0" smtClean="0"/>
              <a:t>  yang  </a:t>
            </a:r>
            <a:r>
              <a:rPr lang="en-US" sz="2000" b="1" dirty="0" err="1" smtClean="0"/>
              <a:t>memuat</a:t>
            </a:r>
            <a:r>
              <a:rPr lang="en-US" sz="2000" b="1" dirty="0" smtClean="0"/>
              <a:t>  </a:t>
            </a:r>
            <a:r>
              <a:rPr lang="en-US" sz="2000" b="1" dirty="0" err="1" smtClean="0"/>
              <a:t>silsilah</a:t>
            </a:r>
            <a:r>
              <a:rPr lang="en-US" sz="2000" b="1" dirty="0" smtClean="0"/>
              <a:t>  raja-raja  </a:t>
            </a:r>
            <a:r>
              <a:rPr lang="en-US" sz="2000" b="1" dirty="0" err="1" smtClean="0"/>
              <a:t>Wajo</a:t>
            </a:r>
            <a:r>
              <a:rPr lang="en-US" sz="2000" b="1" dirty="0" smtClean="0"/>
              <a:t>,  </a:t>
            </a:r>
            <a:r>
              <a:rPr lang="en-US" sz="2000" b="1" dirty="0" err="1" smtClean="0"/>
              <a:t>Gowa</a:t>
            </a:r>
            <a:r>
              <a:rPr lang="en-US" sz="2000" b="1" dirty="0" smtClean="0"/>
              <a:t>,  Bone,  </a:t>
            </a:r>
            <a:r>
              <a:rPr lang="en-US" sz="2000" b="1" dirty="0" err="1" smtClean="0"/>
              <a:t>Soppeng</a:t>
            </a:r>
            <a:r>
              <a:rPr lang="en-US" sz="2000" b="1" dirty="0" smtClean="0"/>
              <a:t>,  </a:t>
            </a:r>
            <a:r>
              <a:rPr lang="en-US" sz="2000" b="1" dirty="0" err="1" smtClean="0"/>
              <a:t>Luwu</a:t>
            </a:r>
            <a:r>
              <a:rPr lang="en-US" sz="2000" b="1" dirty="0" smtClean="0"/>
              <a:t>,  </a:t>
            </a:r>
            <a:r>
              <a:rPr lang="en-US" sz="2000" b="1" dirty="0" err="1" smtClean="0"/>
              <a:t>Sidenreng</a:t>
            </a:r>
            <a:r>
              <a:rPr lang="en-US" sz="2000" b="1" dirty="0" smtClean="0"/>
              <a:t>,  </a:t>
            </a:r>
            <a:r>
              <a:rPr lang="en-US" sz="2000" b="1" dirty="0" err="1" smtClean="0"/>
              <a:t>dan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Mosserempulu</a:t>
            </a:r>
            <a:endParaRPr lang="en-US" sz="2000" b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4800" y="838200"/>
            <a:ext cx="3505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  <a:ea typeface="+mn-ea"/>
                <a:cs typeface="+mn-cs"/>
              </a:rPr>
              <a:t>	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Sumber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Sejarah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</a:endParaRPr>
          </a:p>
        </p:txBody>
      </p:sp>
      <p:pic>
        <p:nvPicPr>
          <p:cNvPr id="4099" name="Picture 3" descr="D:\istana gowa tall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3505200"/>
            <a:ext cx="2578043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 descr="D:\makam-arung-palakka-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371600"/>
            <a:ext cx="2686050" cy="179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Action Button: Forward or Next 14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7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914400" y="50292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 animBg="1"/>
      <p:bldP spid="7" grpId="1" animBg="1"/>
      <p:bldP spid="9" grpId="0"/>
      <p:bldP spid="9" grpId="1"/>
      <p:bldP spid="10" grpId="0"/>
      <p:bldP spid="12" grpId="0"/>
      <p:bldP spid="13" grpId="0"/>
      <p:bldP spid="19" grpId="0"/>
      <p:bldP spid="19" grpId="1"/>
      <p:bldP spid="19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001000" cy="1143000"/>
          </a:xfrm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 e r a j a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a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n   B o n e</a:t>
            </a:r>
            <a:endParaRPr lang="en-US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96962"/>
            <a:ext cx="4038600" cy="2590800"/>
          </a:xfrm>
          <a:solidFill>
            <a:schemeClr val="bg2">
              <a:lumMod val="75000"/>
            </a:schemeClr>
          </a:solidFill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en-US" dirty="0" smtClean="0"/>
              <a:t>	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Kerajaan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Bone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berdiri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sekitar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abad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ke-14.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Namun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,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baru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masuk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Islam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pada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abad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ke-17.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Kerajaan</a:t>
            </a:r>
            <a:r>
              <a:rPr lang="en-US" sz="19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Bone 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tergabung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dalam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</a:t>
            </a:r>
            <a:r>
              <a:rPr lang="en-US" sz="19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Tallum</a:t>
            </a:r>
            <a:r>
              <a:rPr lang="en-US" sz="19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</a:t>
            </a:r>
            <a:r>
              <a:rPr lang="en-US" sz="19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Paco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, 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yaitu</a:t>
            </a:r>
            <a:r>
              <a:rPr lang="en-US" sz="19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suatu</a:t>
            </a:r>
            <a:r>
              <a:rPr lang="en-US" sz="19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persekutuan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tiga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kerajaan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yang 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terdiri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atas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</a:t>
            </a:r>
            <a:r>
              <a:rPr lang="en-US" sz="19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Bone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,  </a:t>
            </a:r>
            <a:r>
              <a:rPr lang="en-US" sz="19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Sopeng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, 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dan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 </a:t>
            </a:r>
            <a:r>
              <a:rPr lang="en-US" sz="19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Wajo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.  Persekutuan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ini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dibentuk</a:t>
            </a:r>
            <a:r>
              <a:rPr lang="en-US" sz="19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untuk</a:t>
            </a:r>
            <a:r>
              <a:rPr lang="en-US" sz="19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menghindari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serangan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dari</a:t>
            </a:r>
            <a:r>
              <a:rPr lang="en-US" sz="19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9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Gowa</a:t>
            </a:r>
            <a:endParaRPr lang="en-US" sz="19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ndara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867400" y="1249362"/>
            <a:ext cx="2743200" cy="31633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3916362"/>
            <a:ext cx="1981200" cy="685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/>
              <a:t> 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</a:rPr>
              <a:t>Lokasi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4602162"/>
            <a:ext cx="4038600" cy="9906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Terletak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Kabupaten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Bone,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Sulawesi Selatan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9600" y="4974232"/>
            <a:ext cx="4572000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Berilah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tanda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bulatan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hitam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peta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Pulau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Sulawesi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samping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untuk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menandai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letak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Bone!</a:t>
            </a:r>
            <a:endParaRPr lang="en-US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27830" y="1565830"/>
            <a:ext cx="1739579" cy="369332"/>
          </a:xfrm>
          <a:prstGeom prst="rect">
            <a:avLst/>
          </a:prstGeom>
          <a:solidFill>
            <a:srgbClr val="1FAB6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Raja - Raja Bone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16200000" flipH="1">
            <a:off x="4457700" y="2201862"/>
            <a:ext cx="533399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00400" y="2434808"/>
            <a:ext cx="2971800" cy="338554"/>
          </a:xfrm>
          <a:prstGeom prst="rect">
            <a:avLst/>
          </a:prstGeom>
          <a:solidFill>
            <a:srgbClr val="1FAB6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     1. Sultan Adam  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572000" y="2773362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00400" y="3154363"/>
            <a:ext cx="2971800" cy="338554"/>
          </a:xfrm>
          <a:prstGeom prst="rect">
            <a:avLst/>
          </a:prstGeom>
          <a:solidFill>
            <a:srgbClr val="1FAB6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     2. Sultan La madarmeng 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6600" y="3840162"/>
            <a:ext cx="2971800" cy="338554"/>
          </a:xfrm>
          <a:prstGeom prst="rect">
            <a:avLst/>
          </a:prstGeom>
          <a:solidFill>
            <a:srgbClr val="1FAB6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     3. Arung Palaka 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572000" y="3459162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0" name="Action Button: Back or Previous 19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3400" y="56388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 animBg="1"/>
      <p:bldP spid="3" grpId="1" uiExpand="1" build="p" animBg="1"/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21" grpId="0"/>
      <p:bldP spid="21" grpId="1"/>
      <p:bldP spid="21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096962"/>
          </a:xfrm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 e r a j a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a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n   B a n j a r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4114800" cy="16763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/>
              <a:t>	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Sebelum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Kerajaan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Banjar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berdiri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, 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sebelumnya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telah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berdiri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Kerajaan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Daha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 yang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bercorak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 Hindu.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Namun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,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terjadi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perpecahan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pada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keluarga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raja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hingga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Raden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Samudra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meminta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bantuan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Demak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.</a:t>
            </a:r>
            <a:endParaRPr lang="en-US" sz="16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sto MT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2438400"/>
            <a:ext cx="3810000" cy="1676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Semenjak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kontak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dengan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Demak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,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Raden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Samudra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mendirikan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kerajaan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baru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 yang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bercorak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Islam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pada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pertengahan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abad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ke-16  M,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diberi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nama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Kerajaan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Banjar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itchFamily="18" charset="0"/>
              </a:rPr>
              <a:t>.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Raden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Samudra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sebagai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sultan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pertama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dengan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gelar</a:t>
            </a:r>
            <a:r>
              <a:rPr lang="en-US" sz="16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16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Sultan </a:t>
            </a:r>
            <a:r>
              <a:rPr lang="en-US" sz="16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Suryanullah</a:t>
            </a:r>
            <a:r>
              <a:rPr lang="en-US" sz="16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sto MT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704823" y="1905000"/>
            <a:ext cx="2930121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14400" y="4343400"/>
            <a:ext cx="1524000" cy="6095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/>
              <a:t>    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Lokasi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19600" y="5562600"/>
            <a:ext cx="4648200" cy="6096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Tunjukan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letak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Kerajaan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Banjar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peta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!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105400"/>
            <a:ext cx="4495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Terletak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hulu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sungai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Nagara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Amuntai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Kalimantan Selatan.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86200" y="1611868"/>
            <a:ext cx="186942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Raja - Raja Banjar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16200000" flipH="1">
            <a:off x="4533900" y="2247900"/>
            <a:ext cx="533399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971800" y="2362200"/>
            <a:ext cx="350520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     1. Sultan Suryanullah 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572000" y="27432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71800" y="3090446"/>
            <a:ext cx="358140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     2. Sultan Rahmatullah 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71800" y="3852446"/>
            <a:ext cx="350520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     3. Sultan Hidayatullah   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71800" y="4572000"/>
            <a:ext cx="350520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/>
              <a:t>             4. Sultan Marhum </a:t>
            </a:r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Panembahan</a:t>
            </a:r>
            <a:r>
              <a:rPr lang="fi-FI" sz="1600" b="1" dirty="0" smtClean="0"/>
              <a:t>   </a:t>
            </a:r>
            <a:endParaRPr lang="en-US" b="1" dirty="0"/>
          </a:p>
        </p:txBody>
      </p:sp>
      <p:sp>
        <p:nvSpPr>
          <p:cNvPr id="19" name="Down Arrow 18"/>
          <p:cNvSpPr/>
          <p:nvPr/>
        </p:nvSpPr>
        <p:spPr>
          <a:xfrm>
            <a:off x="4572000" y="42672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4572000" y="35052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62000" y="914400"/>
            <a:ext cx="3048000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r>
              <a:rPr lang="en-US" sz="2800" b="1" dirty="0" err="1" smtClean="0"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ritannic Bold" pitchFamily="34" charset="0"/>
              </a:rPr>
              <a:t>Sumber</a:t>
            </a:r>
            <a:r>
              <a:rPr lang="en-US" sz="2800" b="1" dirty="0" smtClean="0"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ritannic Bold" pitchFamily="34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ritannic Bold" pitchFamily="34" charset="0"/>
              </a:rPr>
              <a:t>Sejarah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ritannic Bold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62000" y="1828800"/>
            <a:ext cx="3886200" cy="381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Hikayat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Banjar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dan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Kronik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Banjar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62000" y="2590800"/>
            <a:ext cx="4343400" cy="1066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16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Kitab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Negarakertagama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 yang </a:t>
            </a:r>
            <a:r>
              <a:rPr kumimoji="0" lang="en-US" sz="160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menceritakan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tentang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Kerajaan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Daha</a:t>
            </a:r>
            <a:r>
              <a:rPr kumimoji="0" lang="en-US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ndara" pitchFamily="34" charset="0"/>
              </a:rPr>
              <a:t> </a:t>
            </a:r>
            <a:r>
              <a:rPr lang="en-US" sz="16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(</a:t>
            </a:r>
            <a:r>
              <a:rPr lang="en-US" sz="1600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kerajaan</a:t>
            </a:r>
            <a:r>
              <a:rPr lang="en-US" sz="16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600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sebelum</a:t>
            </a:r>
            <a:r>
              <a:rPr lang="en-US" sz="16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600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Kerajaan</a:t>
            </a:r>
            <a:r>
              <a:rPr lang="en-US" sz="16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600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Banjar</a:t>
            </a:r>
            <a:r>
              <a:rPr lang="en-US" sz="16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) </a:t>
            </a:r>
            <a:r>
              <a:rPr lang="en-US" sz="1600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berhubungan</a:t>
            </a:r>
            <a:r>
              <a:rPr lang="en-US" sz="16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600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dengan</a:t>
            </a:r>
            <a:r>
              <a:rPr lang="en-US" sz="16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 </a:t>
            </a:r>
            <a:r>
              <a:rPr lang="en-US" sz="1600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Majapahit</a:t>
            </a:r>
            <a:r>
              <a:rPr lang="en-US" sz="160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</a:rPr>
              <a:t>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ndara" pitchFamily="34" charset="0"/>
            </a:endParaRPr>
          </a:p>
        </p:txBody>
      </p:sp>
      <p:pic>
        <p:nvPicPr>
          <p:cNvPr id="6147" name="Picture 3" descr="D:\banja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114800"/>
            <a:ext cx="3307292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/>
          <p:cNvSpPr/>
          <p:nvPr/>
        </p:nvSpPr>
        <p:spPr>
          <a:xfrm>
            <a:off x="3048000" y="5334000"/>
            <a:ext cx="3505200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                5. Sultan Adam   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4572000" y="4953000"/>
            <a:ext cx="381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ction Button: Forward or Next 29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1" name="Action Button: Back or Previous 30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2" name="TextBox 31"/>
          <p:cNvSpPr txBox="1"/>
          <p:nvPr/>
        </p:nvSpPr>
        <p:spPr>
          <a:xfrm>
            <a:off x="914400" y="61722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14400" y="61722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5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500"/>
                            </p:stCondLst>
                            <p:childTnLst>
                              <p:par>
                                <p:cTn id="17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  <p:bldP spid="3" grpId="1" build="p"/>
      <p:bldP spid="5" grpId="0"/>
      <p:bldP spid="5" grpId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  <p:bldP spid="26" grpId="0" animBg="1"/>
      <p:bldP spid="26" grpId="1" animBg="1"/>
      <p:bldP spid="27" grpId="0" animBg="1"/>
      <p:bldP spid="27" grpId="1" animBg="1"/>
      <p:bldP spid="32" grpId="0"/>
      <p:bldP spid="32" grpId="1"/>
      <p:bldP spid="32" grpId="2"/>
      <p:bldP spid="35" grpId="0"/>
      <p:bldP spid="35" grpId="1"/>
      <p:bldP spid="35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153400" cy="1143000"/>
          </a:xfrm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Kerajaan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Kutai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Kertanegara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Ing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Martadipura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4191000" cy="3124199"/>
          </a:xfrm>
          <a:effectLst/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en-US" dirty="0" smtClean="0"/>
              <a:t>	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awalnya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adalah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Hindu  yang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diperkirakan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berdiri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abad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ke-14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menjadi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 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abad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ke-16. </a:t>
            </a:r>
          </a:p>
          <a:p>
            <a:pPr algn="just">
              <a:buNone/>
            </a:pPr>
            <a:endParaRPr lang="en-US" sz="1800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just">
              <a:buNone/>
            </a:pP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Sebelum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menjadi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Islam,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bernama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Kutai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Kertanegara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algn="just">
              <a:buNone/>
            </a:pPr>
            <a:endParaRPr lang="en-US" sz="1800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just">
              <a:buNone/>
            </a:pP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Pembawa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Kutai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Kertanegara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adalah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Dato’Ribandang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Tunggang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Parangan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sz="18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4876800"/>
            <a:ext cx="2133600" cy="609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	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Lokasi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858D3D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5334691" y="2400300"/>
            <a:ext cx="3276600" cy="3276600"/>
          </a:xfrm>
          <a:prstGeom prst="rect">
            <a:avLst/>
          </a:prstGeom>
          <a:ln>
            <a:noFill/>
          </a:ln>
          <a:effectLst>
            <a:outerShdw blurRad="190500" dist="254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5-Point Star 8"/>
          <p:cNvSpPr/>
          <p:nvPr/>
        </p:nvSpPr>
        <p:spPr>
          <a:xfrm>
            <a:off x="7772400" y="4495800"/>
            <a:ext cx="228600" cy="228600"/>
          </a:xfrm>
          <a:prstGeom prst="star5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5410200"/>
            <a:ext cx="4191000" cy="1143000"/>
          </a:xfrm>
          <a:prstGeom prst="rect">
            <a:avLst/>
          </a:prstGeom>
          <a:effectLst>
            <a:outerShdw dist="12700" dir="5400000" algn="ctr" rotWithShape="0">
              <a:schemeClr val="tx2">
                <a:lumMod val="40000"/>
                <a:lumOff val="60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Terletak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daerah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Tenggarong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Kalimantan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Timur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58442" y="1992868"/>
            <a:ext cx="1194558" cy="369332"/>
          </a:xfrm>
          <a:prstGeom prst="rect">
            <a:avLst/>
          </a:prstGeom>
          <a:solidFill>
            <a:srgbClr val="C6C64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Raja - Raja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16200000" flipH="1">
            <a:off x="4152898" y="2552698"/>
            <a:ext cx="381002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362200" y="2743200"/>
            <a:ext cx="3886200" cy="338554"/>
          </a:xfrm>
          <a:prstGeom prst="rect">
            <a:avLst/>
          </a:prstGeom>
          <a:solidFill>
            <a:srgbClr val="C6C64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                  1. Raja Mahkota  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4191000" y="3124200"/>
            <a:ext cx="381000" cy="3048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4191000" y="4724400"/>
            <a:ext cx="381000" cy="304800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191000" y="3886200"/>
            <a:ext cx="381000" cy="3048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62200" y="3505200"/>
            <a:ext cx="3886200" cy="338554"/>
          </a:xfrm>
          <a:prstGeom prst="rect">
            <a:avLst/>
          </a:prstGeom>
          <a:solidFill>
            <a:srgbClr val="C6C64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2. Sultan Aji Muhammad Muslihudin  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62200" y="4343400"/>
            <a:ext cx="3886200" cy="338554"/>
          </a:xfrm>
          <a:prstGeom prst="rect">
            <a:avLst/>
          </a:prstGeom>
          <a:solidFill>
            <a:srgbClr val="C6C64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3. Sultan Aji Muhammad Salehudi</a:t>
            </a:r>
            <a:r>
              <a:rPr lang="fi-FI" sz="1600" b="1" i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n  </a:t>
            </a:r>
            <a:endParaRPr lang="en-US" b="1" i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62200" y="5105400"/>
            <a:ext cx="3886200" cy="338554"/>
          </a:xfrm>
          <a:prstGeom prst="rect">
            <a:avLst/>
          </a:prstGeom>
          <a:solidFill>
            <a:srgbClr val="C6C64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sz="16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4. Sultan Aji Muhammad Sulaiman  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276600" y="1905000"/>
            <a:ext cx="2286000" cy="10668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lang="en-US" sz="32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Sumber</a:t>
            </a:r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Sejarah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124200" y="3124200"/>
            <a:ext cx="2514600" cy="1143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Hikayat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Kutai</a:t>
            </a:r>
            <a:endParaRPr kumimoji="0" lang="en-US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baseline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b="1" baseline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Negarakertagama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pic>
        <p:nvPicPr>
          <p:cNvPr id="7171" name="Picture 3" descr="D:\pameran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3124200"/>
            <a:ext cx="2079900" cy="2910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6" name="Action Button: Back or Previous 25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2997783" y="6260068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97783" y="62484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500"/>
                            </p:stCondLst>
                            <p:childTnLst>
                              <p:par>
                                <p:cTn id="4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1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7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uiExpand="1" build="p"/>
      <p:bldP spid="3" grpId="1" uiExpand="1" build="p"/>
      <p:bldP spid="5" grpId="0" animBg="1"/>
      <p:bldP spid="5" grpId="1" animBg="1"/>
      <p:bldP spid="9" grpId="0" animBg="1"/>
      <p:bldP spid="9" grpId="1" animBg="1"/>
      <p:bldP spid="9" grpId="2" animBg="1"/>
      <p:bldP spid="11" grpId="0"/>
      <p:bldP spid="11" grpId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3" grpId="0"/>
      <p:bldP spid="23" grpId="2"/>
      <p:bldP spid="27" grpId="0"/>
      <p:bldP spid="27" grpId="1"/>
      <p:bldP spid="27" grpId="2"/>
      <p:bldP spid="30" grpId="0"/>
      <p:bldP spid="30" grpId="1"/>
      <p:bldP spid="30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Kerajaan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Pontianak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28800"/>
            <a:ext cx="3663950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6200" y="2209800"/>
            <a:ext cx="4191000" cy="1143000"/>
          </a:xfrm>
          <a:prstGeom prst="rect">
            <a:avLst/>
          </a:prstGeom>
          <a:effectLst>
            <a:outerShdw dist="12700" dir="5400000" algn="ctr" rotWithShape="0">
              <a:schemeClr val="tx2">
                <a:lumMod val="40000"/>
                <a:lumOff val="60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Terletak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di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kecamatan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Pontianak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Timur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Kota Pontianak, Kalimantan Barat.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47800" y="1676400"/>
            <a:ext cx="1371600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6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Lokasi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48200" y="5257800"/>
            <a:ext cx="4419600" cy="914400"/>
          </a:xfrm>
          <a:prstGeom prst="rect">
            <a:avLst/>
          </a:prstGeom>
          <a:effectLst>
            <a:outerShdw dist="12700" dir="5400000" algn="ctr" rotWithShape="0">
              <a:schemeClr val="tx2">
                <a:lumMod val="40000"/>
                <a:lumOff val="60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Tunjukkanlah</a:t>
            </a:r>
            <a:r>
              <a:rPr lang="en-US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letak</a:t>
            </a:r>
            <a:r>
              <a:rPr lang="en-US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Pontianak </a:t>
            </a:r>
            <a:r>
              <a:rPr lang="en-US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peta</a:t>
            </a:r>
            <a:r>
              <a:rPr lang="en-US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atas</a:t>
            </a:r>
            <a:r>
              <a:rPr lang="en-US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57300" y="3276600"/>
            <a:ext cx="1714500" cy="6096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Raja-Raja</a:t>
            </a:r>
            <a:endParaRPr lang="en-US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4267200"/>
            <a:ext cx="3352800" cy="2057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/>
              <a:t>    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Syarif</a:t>
            </a: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Abdurrachman</a:t>
            </a: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Alqadrie</a:t>
            </a:r>
            <a:endParaRPr lang="en-US" sz="1900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Syarif</a:t>
            </a: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Kasim</a:t>
            </a: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Abdurrachman</a:t>
            </a: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Alqadrie</a:t>
            </a:r>
            <a:endParaRPr lang="en-US" sz="1900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Syarif</a:t>
            </a: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Kasim</a:t>
            </a: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Alqadrie</a:t>
            </a:r>
            <a:endParaRPr lang="en-US" sz="1900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Syarif</a:t>
            </a: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Yusuf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Alqadrie</a:t>
            </a:r>
            <a:endParaRPr lang="en-US" sz="1900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Syarif</a:t>
            </a: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Hamid </a:t>
            </a:r>
            <a:r>
              <a:rPr lang="en-US" sz="1900" b="1" dirty="0" err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lqadrie</a:t>
            </a:r>
            <a:endParaRPr lang="en-US" sz="1900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      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Syarif</a:t>
            </a:r>
            <a:r>
              <a:rPr lang="en-US" sz="19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Muhammad </a:t>
            </a:r>
            <a:r>
              <a:rPr lang="en-US" sz="19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Alqadrie</a:t>
            </a:r>
            <a:endParaRPr lang="en-US" sz="1900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1943100" y="3886200"/>
            <a:ext cx="342900" cy="38100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BARICK\Desktop\Mentahan gambar\mesjid-jami1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941" y="3352800"/>
            <a:ext cx="3724059" cy="2476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2051" name="Picture 3" descr="C:\Users\BARICK\Desktop\Mentahan gambar\istana kadria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52800"/>
            <a:ext cx="3652997" cy="2476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0" y="1676400"/>
            <a:ext cx="3289301" cy="60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b="1" noProof="0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Peninggalan</a:t>
            </a:r>
            <a:r>
              <a:rPr lang="en-US" sz="3600" b="1" noProof="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800" b="1" noProof="0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sejarah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0" y="2831068"/>
            <a:ext cx="342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Mesjid</a:t>
            </a:r>
            <a:r>
              <a:rPr lang="en-US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Sultan </a:t>
            </a:r>
            <a:r>
              <a:rPr lang="en-US" b="1" dirty="0" err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  <a:r>
              <a:rPr lang="en-US" b="1" dirty="0" err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yarif</a:t>
            </a:r>
            <a:r>
              <a:rPr lang="en-US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Abdurracman</a:t>
            </a:r>
            <a:r>
              <a:rPr lang="en-US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67400" y="2831068"/>
            <a:ext cx="175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Istana </a:t>
            </a:r>
            <a:r>
              <a:rPr lang="en-US" b="1" dirty="0" err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Kadriah</a:t>
            </a:r>
            <a:r>
              <a:rPr lang="en-US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Action Button: Forward or Next 16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8" name="Action Button: Back or Previous 17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406983" y="6336268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3917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 animBg="1"/>
      <p:bldP spid="11" grpId="1" animBg="1"/>
      <p:bldP spid="4" grpId="0" animBg="1"/>
      <p:bldP spid="4" grpId="1" animBg="1"/>
      <p:bldP spid="14" grpId="0" animBg="1"/>
      <p:bldP spid="15" grpId="0"/>
      <p:bldP spid="16" grpId="0"/>
      <p:bldP spid="19" grpId="0"/>
      <p:bldP spid="19" grpId="1"/>
      <p:bldP spid="19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4800" y="152400"/>
            <a:ext cx="8229600" cy="1143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Interaksi</a:t>
            </a:r>
            <a:r>
              <a:rPr lang="en-US" sz="32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sz="32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antara</a:t>
            </a:r>
            <a:r>
              <a:rPr lang="en-US" sz="32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sz="32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Tradisi</a:t>
            </a:r>
            <a:r>
              <a:rPr lang="en-US" sz="32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</a:t>
            </a:r>
            <a:r>
              <a:rPr lang="en-US" sz="32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Lokal</a:t>
            </a:r>
            <a:r>
              <a:rPr lang="en-US" sz="32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Hindu, Buddha, </a:t>
            </a:r>
            <a:r>
              <a:rPr lang="en-US" sz="32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dan</a:t>
            </a:r>
            <a:r>
              <a:rPr lang="en-US" sz="32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Islam di Indonesia </a:t>
            </a:r>
            <a:endParaRPr lang="en-US" sz="32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362200" y="1600200"/>
            <a:ext cx="4648200" cy="4419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Sebelum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kedatangan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Indonesia,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tradisi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lokal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masyarakat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telah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mengalami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proses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akulturasi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Hindu-Buddha.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	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Seiring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berjalannya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waktu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ketika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kedatangan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Islam.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Tradisi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lokal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kebudayaan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Hindu-Buddha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berakulturasi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dengan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Islam,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melahirkan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kebudayaan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yang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bercorak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Hindu-Buddha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Islam.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Berikut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proses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interaksi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hasil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b="1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kebudayaannya</a:t>
            </a:r>
            <a:r>
              <a:rPr lang="en-US" sz="20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14600" y="1600200"/>
            <a:ext cx="4343400" cy="457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1.</a:t>
            </a:r>
            <a:r>
              <a:rPr lang="en-US" sz="1600" b="1" dirty="0" smtClean="0">
                <a:solidFill>
                  <a:schemeClr val="tx1"/>
                </a:solidFill>
              </a:rPr>
              <a:t>P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erpaduan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tradisi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lokal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Hindu-Buddha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Islam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dalam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institusi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sosial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lang="en-US" sz="1600" b="1" dirty="0">
                <a:solidFill>
                  <a:schemeClr val="tx1"/>
                </a:solidFill>
              </a:rPr>
              <a:t>a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Pada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masa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Islam,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tempat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yang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mengatur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kehidupan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sosial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adalah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masjid.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Selain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sebagai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tempat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peribadatan</a:t>
            </a:r>
            <a:r>
              <a:rPr lang="en-US" sz="1600" b="1" dirty="0" smtClean="0">
                <a:solidFill>
                  <a:schemeClr val="tx1"/>
                </a:solidFill>
              </a:rPr>
              <a:t>, masjid </a:t>
            </a:r>
            <a:r>
              <a:rPr lang="en-US" sz="1600" b="1" dirty="0" err="1" smtClean="0">
                <a:solidFill>
                  <a:schemeClr val="tx1"/>
                </a:solidFill>
              </a:rPr>
              <a:t>juga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sebagai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tempat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mengatur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wakaf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pendidikan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dan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peradilan</a:t>
            </a:r>
            <a:r>
              <a:rPr lang="en-US" sz="1600" b="1" dirty="0" smtClean="0">
                <a:solidFill>
                  <a:schemeClr val="tx1"/>
                </a:solidFill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 smtClean="0">
                <a:solidFill>
                  <a:schemeClr val="tx1"/>
                </a:solidFill>
              </a:rPr>
              <a:t>	b. </a:t>
            </a:r>
            <a:r>
              <a:rPr lang="en-US" sz="1600" b="1" dirty="0" err="1" smtClean="0">
                <a:solidFill>
                  <a:schemeClr val="tx1"/>
                </a:solidFill>
              </a:rPr>
              <a:t>Dalam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bidang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sastra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terdapat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pengaruh</a:t>
            </a:r>
            <a:r>
              <a:rPr lang="en-US" sz="1600" b="1" dirty="0" smtClean="0">
                <a:solidFill>
                  <a:schemeClr val="tx1"/>
                </a:solidFill>
              </a:rPr>
              <a:t> yang </a:t>
            </a:r>
            <a:r>
              <a:rPr lang="en-US" sz="1600" b="1" dirty="0" err="1" smtClean="0">
                <a:solidFill>
                  <a:schemeClr val="tx1"/>
                </a:solidFill>
              </a:rPr>
              <a:t>sangat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kuat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dari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sastra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persia</a:t>
            </a:r>
            <a:r>
              <a:rPr lang="en-US" sz="1600" b="1" dirty="0" smtClean="0">
                <a:solidFill>
                  <a:schemeClr val="tx1"/>
                </a:solidFill>
              </a:rPr>
              <a:t>. </a:t>
            </a:r>
            <a:r>
              <a:rPr lang="en-US" sz="1600" b="1" dirty="0" err="1">
                <a:solidFill>
                  <a:schemeClr val="tx1"/>
                </a:solidFill>
              </a:rPr>
              <a:t>W</a:t>
            </a:r>
            <a:r>
              <a:rPr lang="en-US" sz="1600" b="1" dirty="0" err="1" smtClean="0">
                <a:solidFill>
                  <a:schemeClr val="tx1"/>
                </a:solidFill>
              </a:rPr>
              <a:t>ujud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akulturasinya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seperti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hikayat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err="1" smtClean="0">
                <a:solidFill>
                  <a:schemeClr val="tx1"/>
                </a:solidFill>
              </a:rPr>
              <a:t>babad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err="1" smtClean="0">
                <a:solidFill>
                  <a:schemeClr val="tx1"/>
                </a:solidFill>
              </a:rPr>
              <a:t>dan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suluk</a:t>
            </a:r>
            <a:r>
              <a:rPr lang="en-US" b="1" dirty="0" smtClean="0">
                <a:solidFill>
                  <a:schemeClr val="tx1"/>
                </a:solidFill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	</a:t>
            </a:r>
            <a:r>
              <a:rPr lang="en-US" sz="1600" b="1" dirty="0">
                <a:solidFill>
                  <a:schemeClr val="tx1"/>
                </a:solidFill>
              </a:rPr>
              <a:t>c</a:t>
            </a:r>
            <a:r>
              <a:rPr lang="en-US" sz="1600" b="1" dirty="0" smtClean="0">
                <a:solidFill>
                  <a:schemeClr val="tx1"/>
                </a:solidFill>
              </a:rPr>
              <a:t>. </a:t>
            </a:r>
            <a:r>
              <a:rPr lang="en-US" sz="1600" b="1" dirty="0" err="1" smtClean="0">
                <a:solidFill>
                  <a:schemeClr val="tx1"/>
                </a:solidFill>
              </a:rPr>
              <a:t>Dalam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sistem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penanggalan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dikenal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nama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bulan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seperti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Sura</a:t>
            </a:r>
            <a:r>
              <a:rPr lang="en-US" sz="1600" b="1" dirty="0" smtClean="0">
                <a:solidFill>
                  <a:schemeClr val="tx1"/>
                </a:solidFill>
              </a:rPr>
              <a:t>, Safar, </a:t>
            </a:r>
            <a:r>
              <a:rPr lang="en-US" sz="1600" b="1" dirty="0" err="1" smtClean="0">
                <a:solidFill>
                  <a:schemeClr val="tx1"/>
                </a:solidFill>
              </a:rPr>
              <a:t>Mulud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Bakda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M</a:t>
            </a:r>
            <a:r>
              <a:rPr lang="en-US" sz="1600" b="1" dirty="0" err="1" smtClean="0">
                <a:solidFill>
                  <a:schemeClr val="tx1"/>
                </a:solidFill>
              </a:rPr>
              <a:t>ulud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Jumadil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Awal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Jumadil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Akhir</a:t>
            </a:r>
            <a:r>
              <a:rPr lang="en-US" sz="1600" b="1" dirty="0" smtClean="0">
                <a:solidFill>
                  <a:schemeClr val="tx1"/>
                </a:solidFill>
              </a:rPr>
              <a:t>, Rajab, </a:t>
            </a:r>
            <a:r>
              <a:rPr lang="en-US" sz="1600" b="1" dirty="0" err="1" smtClean="0">
                <a:solidFill>
                  <a:schemeClr val="tx1"/>
                </a:solidFill>
              </a:rPr>
              <a:t>Ruwah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Pasa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Sawal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Zulkaidah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Besar</a:t>
            </a:r>
            <a:r>
              <a:rPr lang="en-US" sz="1600" b="1" dirty="0" smtClean="0">
                <a:solidFill>
                  <a:schemeClr val="tx1"/>
                </a:solidFill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</a:rPr>
              <a:t>	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 err="1" smtClean="0">
                <a:solidFill>
                  <a:schemeClr val="tx1"/>
                </a:solidFill>
              </a:rPr>
              <a:t>edangkan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harinya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 err="1" smtClean="0">
                <a:solidFill>
                  <a:schemeClr val="tx1"/>
                </a:solidFill>
              </a:rPr>
              <a:t>enen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 err="1" smtClean="0">
                <a:solidFill>
                  <a:schemeClr val="tx1"/>
                </a:solidFill>
              </a:rPr>
              <a:t>elasa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>
                <a:solidFill>
                  <a:schemeClr val="tx1"/>
                </a:solidFill>
              </a:rPr>
              <a:t>R</a:t>
            </a:r>
            <a:r>
              <a:rPr lang="en-US" sz="1600" b="1" dirty="0" err="1" smtClean="0">
                <a:solidFill>
                  <a:schemeClr val="tx1"/>
                </a:solidFill>
              </a:rPr>
              <a:t>abu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Kamis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Jum’at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Sabtu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dan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Ahad</a:t>
            </a:r>
            <a:r>
              <a:rPr lang="en-US" sz="1600" b="1" dirty="0" smtClean="0">
                <a:solidFill>
                  <a:schemeClr val="tx1"/>
                </a:solidFill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000" b="1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9" name="Picture 5" descr="C:\Users\BARICK\Desktop\Mentahan gambar\babadtanahjaw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1" y="2027238"/>
            <a:ext cx="2049066" cy="16303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30" name="Picture 6" descr="C:\Users\BARICK\Desktop\Mentahan gambar\HikayatPandawaLim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4217" y="2971800"/>
            <a:ext cx="1694983" cy="21673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1031" name="Picture 7" descr="C:\Users\BARICK\Desktop\Mentahan gambar\suluk wuji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91000"/>
            <a:ext cx="2057400" cy="12376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514600" y="1600200"/>
            <a:ext cx="4343400" cy="457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  <a:r>
              <a:rPr lang="en-US" sz="1600" b="1" dirty="0" smtClean="0">
                <a:solidFill>
                  <a:schemeClr val="tx1"/>
                </a:solidFill>
              </a:rPr>
              <a:t>P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erpaduan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kepercayaan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lokal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, Hindu-Buddha,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Islam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dalam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kehidupan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keagamaan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masyarakat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lang="en-US" sz="1600" b="1" dirty="0" smtClean="0">
                <a:solidFill>
                  <a:schemeClr val="tx1"/>
                </a:solidFill>
              </a:rPr>
              <a:t>a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 </a:t>
            </a:r>
            <a:r>
              <a:rPr lang="en-US" sz="1600" b="1" dirty="0" smtClean="0">
                <a:solidFill>
                  <a:schemeClr val="tx1"/>
                </a:solidFill>
              </a:rPr>
              <a:t>P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ada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masyarakat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Jawa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,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bulan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Ramadhan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disebut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sasi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shaum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 smtClean="0">
                <a:solidFill>
                  <a:schemeClr val="tx1"/>
                </a:solidFill>
              </a:rPr>
              <a:t>	b. </a:t>
            </a:r>
            <a:r>
              <a:rPr lang="en-US" sz="1600" b="1" dirty="0" err="1" smtClean="0">
                <a:solidFill>
                  <a:schemeClr val="tx1"/>
                </a:solidFill>
              </a:rPr>
              <a:t>Penggunaan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bedug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atau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kentongan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untuk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memanggil</a:t>
            </a:r>
            <a:r>
              <a:rPr lang="en-US" sz="1600" b="1" dirty="0" smtClean="0">
                <a:solidFill>
                  <a:schemeClr val="tx1"/>
                </a:solidFill>
              </a:rPr>
              <a:t> orang </a:t>
            </a:r>
            <a:r>
              <a:rPr lang="en-US" sz="1600" b="1" dirty="0" err="1" smtClean="0">
                <a:solidFill>
                  <a:schemeClr val="tx1"/>
                </a:solidFill>
              </a:rPr>
              <a:t>salat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dan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sebagai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pemberitahuan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buka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puasa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dan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sahur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pada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malam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hari</a:t>
            </a:r>
            <a:r>
              <a:rPr lang="en-US" sz="1600" b="1" dirty="0" smtClean="0">
                <a:solidFill>
                  <a:schemeClr val="tx1"/>
                </a:solidFill>
              </a:rPr>
              <a:t>.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dirty="0" smtClean="0">
                <a:solidFill>
                  <a:schemeClr val="tx1"/>
                </a:solidFill>
              </a:rPr>
              <a:t>	</a:t>
            </a:r>
            <a:r>
              <a:rPr lang="en-US" sz="1600" b="1" dirty="0">
                <a:solidFill>
                  <a:schemeClr val="tx1"/>
                </a:solidFill>
              </a:rPr>
              <a:t>c</a:t>
            </a:r>
            <a:r>
              <a:rPr lang="en-US" sz="1600" b="1" dirty="0" smtClean="0">
                <a:solidFill>
                  <a:schemeClr val="tx1"/>
                </a:solidFill>
              </a:rPr>
              <a:t>. </a:t>
            </a:r>
            <a:r>
              <a:rPr lang="en-US" sz="1600" b="1" dirty="0" err="1" smtClean="0">
                <a:solidFill>
                  <a:schemeClr val="tx1"/>
                </a:solidFill>
              </a:rPr>
              <a:t>Perkawinan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dengan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cara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adat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dan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syariah</a:t>
            </a:r>
            <a:r>
              <a:rPr lang="en-US" sz="1600" b="1" dirty="0" smtClean="0">
                <a:solidFill>
                  <a:schemeClr val="tx1"/>
                </a:solidFill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</a:rPr>
              <a:t>	</a:t>
            </a:r>
            <a:r>
              <a:rPr lang="en-US" sz="1600" b="1" dirty="0" smtClean="0">
                <a:solidFill>
                  <a:schemeClr val="tx1"/>
                </a:solidFill>
              </a:rPr>
              <a:t>d. </a:t>
            </a:r>
            <a:r>
              <a:rPr lang="en-US" sz="1600" b="1" dirty="0" err="1" smtClean="0">
                <a:solidFill>
                  <a:schemeClr val="tx1"/>
                </a:solidFill>
              </a:rPr>
              <a:t>Pembagian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warisan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menurut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aturan</a:t>
            </a:r>
            <a:r>
              <a:rPr lang="en-US" sz="1600" b="1" dirty="0" smtClean="0">
                <a:solidFill>
                  <a:schemeClr val="tx1"/>
                </a:solidFill>
              </a:rPr>
              <a:t> Islam </a:t>
            </a:r>
            <a:r>
              <a:rPr lang="en-US" sz="1600" b="1" dirty="0" err="1" smtClean="0">
                <a:solidFill>
                  <a:schemeClr val="tx1"/>
                </a:solidFill>
              </a:rPr>
              <a:t>dan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adat</a:t>
            </a:r>
            <a:r>
              <a:rPr lang="en-US" sz="1600" b="1" dirty="0" smtClean="0">
                <a:solidFill>
                  <a:schemeClr val="tx1"/>
                </a:solidFill>
              </a:rPr>
              <a:t>. </a:t>
            </a:r>
            <a:r>
              <a:rPr lang="en-US" sz="1600" b="1" dirty="0" err="1" smtClean="0">
                <a:solidFill>
                  <a:schemeClr val="tx1"/>
                </a:solidFill>
              </a:rPr>
              <a:t>Dalam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aturan</a:t>
            </a:r>
            <a:r>
              <a:rPr lang="en-US" sz="1600" b="1" dirty="0" smtClean="0">
                <a:solidFill>
                  <a:schemeClr val="tx1"/>
                </a:solidFill>
              </a:rPr>
              <a:t> Islam, </a:t>
            </a:r>
            <a:r>
              <a:rPr lang="en-US" sz="1600" b="1" dirty="0" err="1" smtClean="0">
                <a:solidFill>
                  <a:schemeClr val="tx1"/>
                </a:solidFill>
              </a:rPr>
              <a:t>anak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laki-laki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mendapat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dua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bagian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sedangkan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anak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perempuan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mendapat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satu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bagian</a:t>
            </a:r>
            <a:r>
              <a:rPr lang="en-US" sz="1600" b="1" dirty="0" smtClean="0">
                <a:solidFill>
                  <a:schemeClr val="tx1"/>
                </a:solidFill>
              </a:rPr>
              <a:t>. </a:t>
            </a:r>
            <a:r>
              <a:rPr lang="en-US" sz="1600" b="1" dirty="0" err="1" smtClean="0">
                <a:solidFill>
                  <a:schemeClr val="tx1"/>
                </a:solidFill>
              </a:rPr>
              <a:t>Namun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dalam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paham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waktu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telu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</a:rPr>
              <a:t>di Lombok, </a:t>
            </a:r>
            <a:r>
              <a:rPr lang="en-US" sz="1600" b="1" dirty="0" err="1" smtClean="0">
                <a:solidFill>
                  <a:schemeClr val="tx1"/>
                </a:solidFill>
              </a:rPr>
              <a:t>anak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perempuan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tidak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mendapat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warisan</a:t>
            </a:r>
            <a:r>
              <a:rPr lang="en-US" sz="1600" b="1" dirty="0" smtClean="0">
                <a:solidFill>
                  <a:schemeClr val="tx1"/>
                </a:solidFill>
              </a:rPr>
              <a:t>. </a:t>
            </a:r>
            <a:r>
              <a:rPr lang="en-US" sz="1600" b="1" dirty="0" err="1" smtClean="0">
                <a:solidFill>
                  <a:schemeClr val="tx1"/>
                </a:solidFill>
              </a:rPr>
              <a:t>Sementara</a:t>
            </a:r>
            <a:r>
              <a:rPr lang="en-US" sz="1600" b="1" dirty="0" smtClean="0">
                <a:solidFill>
                  <a:schemeClr val="tx1"/>
                </a:solidFill>
              </a:rPr>
              <a:t>, di </a:t>
            </a:r>
            <a:r>
              <a:rPr lang="en-US" sz="1600" b="1" dirty="0" err="1" smtClean="0">
                <a:solidFill>
                  <a:schemeClr val="tx1"/>
                </a:solidFill>
              </a:rPr>
              <a:t>Minangkabau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harta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warisan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jatuh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menurut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garis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keturunan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ibu</a:t>
            </a:r>
            <a:r>
              <a:rPr lang="en-US" sz="1600" b="1" dirty="0" smtClean="0">
                <a:solidFill>
                  <a:schemeClr val="tx1"/>
                </a:solidFill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e. </a:t>
            </a:r>
            <a:r>
              <a:rPr lang="en-US" sz="1600" b="1" dirty="0" err="1">
                <a:solidFill>
                  <a:schemeClr val="tx1"/>
                </a:solidFill>
              </a:rPr>
              <a:t>P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erayaan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sepuluh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Muharam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,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yaitu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wafatnya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Husain di Karbala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pada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10 Muharram 61 H.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pada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hari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tersebut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banyak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masyarakat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membuat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bubur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sura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38400" y="1600200"/>
            <a:ext cx="4343400" cy="3886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  <a:r>
              <a:rPr lang="en-US" sz="1600" b="1" dirty="0" smtClean="0">
                <a:solidFill>
                  <a:schemeClr val="tx1"/>
                </a:solidFill>
              </a:rPr>
              <a:t>P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erpaduan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arsitektur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lokal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, Hindu-Buddha,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Islam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dalam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kehidupan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keagamaan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masyarakat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.</a:t>
            </a:r>
            <a:endParaRPr lang="en-US" sz="1600" b="1" dirty="0" smtClean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	</a:t>
            </a:r>
            <a:r>
              <a:rPr lang="en-US" sz="1600" b="1" dirty="0" smtClean="0">
                <a:solidFill>
                  <a:schemeClr val="tx1"/>
                </a:solidFill>
              </a:rPr>
              <a:t>a. </a:t>
            </a:r>
            <a:r>
              <a:rPr lang="en-US" sz="1600" b="1" dirty="0" err="1" smtClean="0">
                <a:solidFill>
                  <a:schemeClr val="tx1"/>
                </a:solidFill>
              </a:rPr>
              <a:t>Bangunan</a:t>
            </a:r>
            <a:r>
              <a:rPr lang="en-US" sz="1600" b="1" dirty="0" smtClean="0">
                <a:solidFill>
                  <a:schemeClr val="tx1"/>
                </a:solidFill>
              </a:rPr>
              <a:t> masjid. </a:t>
            </a:r>
            <a:r>
              <a:rPr lang="en-US" sz="1600" b="1" dirty="0" err="1" smtClean="0">
                <a:solidFill>
                  <a:schemeClr val="tx1"/>
                </a:solidFill>
              </a:rPr>
              <a:t>Pada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umumnya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atap</a:t>
            </a:r>
            <a:r>
              <a:rPr lang="en-US" sz="1600" b="1" dirty="0" smtClean="0">
                <a:solidFill>
                  <a:schemeClr val="tx1"/>
                </a:solidFill>
              </a:rPr>
              <a:t> masjid </a:t>
            </a:r>
            <a:r>
              <a:rPr lang="en-US" sz="1600" b="1" dirty="0" err="1" smtClean="0">
                <a:solidFill>
                  <a:schemeClr val="tx1"/>
                </a:solidFill>
              </a:rPr>
              <a:t>berbentuk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bangunan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berundak</a:t>
            </a:r>
            <a:r>
              <a:rPr lang="en-US" sz="1600" b="1" dirty="0" smtClean="0">
                <a:solidFill>
                  <a:schemeClr val="tx1"/>
                </a:solidFill>
              </a:rPr>
              <a:t>. </a:t>
            </a:r>
            <a:r>
              <a:rPr lang="en-US" sz="1600" b="1" dirty="0" err="1" smtClean="0">
                <a:solidFill>
                  <a:schemeClr val="tx1"/>
                </a:solidFill>
              </a:rPr>
              <a:t>Dengan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ukuran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atap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semakin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ke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atas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semakin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kecil</a:t>
            </a:r>
            <a:r>
              <a:rPr lang="en-US" sz="1600" b="1" dirty="0" smtClean="0">
                <a:solidFill>
                  <a:schemeClr val="tx1"/>
                </a:solidFill>
              </a:rPr>
              <a:t> (</a:t>
            </a:r>
            <a:r>
              <a:rPr lang="en-US" sz="1600" b="1" dirty="0" err="1" smtClean="0">
                <a:solidFill>
                  <a:schemeClr val="tx1"/>
                </a:solidFill>
              </a:rPr>
              <a:t>bentuk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limas</a:t>
            </a:r>
            <a:r>
              <a:rPr lang="en-US" sz="1600" b="1" dirty="0" smtClean="0">
                <a:solidFill>
                  <a:schemeClr val="tx1"/>
                </a:solidFill>
              </a:rPr>
              <a:t>). </a:t>
            </a:r>
            <a:r>
              <a:rPr lang="en-US" sz="1600" b="1" dirty="0" err="1" smtClean="0">
                <a:solidFill>
                  <a:schemeClr val="tx1"/>
                </a:solidFill>
              </a:rPr>
              <a:t>Selain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atapnya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denahnya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berbentuk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persegi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panjang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dengan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serambi</a:t>
            </a:r>
            <a:r>
              <a:rPr lang="en-US" sz="1600" b="1" dirty="0" smtClean="0">
                <a:solidFill>
                  <a:schemeClr val="tx1"/>
                </a:solidFill>
              </a:rPr>
              <a:t> di </a:t>
            </a:r>
            <a:r>
              <a:rPr lang="en-US" sz="1600" b="1" dirty="0" err="1" smtClean="0">
                <a:solidFill>
                  <a:schemeClr val="tx1"/>
                </a:solidFill>
              </a:rPr>
              <a:t>depan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atau</a:t>
            </a:r>
            <a:r>
              <a:rPr lang="en-US" sz="1600" b="1" dirty="0" smtClean="0">
                <a:solidFill>
                  <a:schemeClr val="tx1"/>
                </a:solidFill>
              </a:rPr>
              <a:t> di </a:t>
            </a:r>
            <a:r>
              <a:rPr lang="en-US" sz="1600" b="1" dirty="0" err="1" smtClean="0">
                <a:solidFill>
                  <a:schemeClr val="tx1"/>
                </a:solidFill>
              </a:rPr>
              <a:t>samping</a:t>
            </a:r>
            <a:r>
              <a:rPr lang="en-US" sz="1600" b="1" dirty="0" smtClean="0">
                <a:solidFill>
                  <a:schemeClr val="tx1"/>
                </a:solidFill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</a:rPr>
              <a:t>	</a:t>
            </a:r>
            <a:r>
              <a:rPr lang="en-US" sz="1600" b="1" dirty="0" smtClean="0">
                <a:solidFill>
                  <a:schemeClr val="tx1"/>
                </a:solidFill>
              </a:rPr>
              <a:t>b. Nisan </a:t>
            </a:r>
            <a:r>
              <a:rPr lang="en-US" sz="1600" b="1" dirty="0" err="1" smtClean="0">
                <a:solidFill>
                  <a:schemeClr val="tx1"/>
                </a:solidFill>
              </a:rPr>
              <a:t>berbentuk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seperti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candi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dengan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tulisan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pada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nisan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berupa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huruf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arab</a:t>
            </a:r>
            <a:r>
              <a:rPr lang="en-US" sz="1600" b="1" dirty="0" smtClean="0">
                <a:solidFill>
                  <a:schemeClr val="tx1"/>
                </a:solidFill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</a:rPr>
              <a:t>	</a:t>
            </a:r>
            <a:r>
              <a:rPr lang="en-US" sz="1600" b="1" dirty="0" smtClean="0">
                <a:solidFill>
                  <a:schemeClr val="tx1"/>
                </a:solidFill>
              </a:rPr>
              <a:t>c. </a:t>
            </a:r>
            <a:r>
              <a:rPr lang="en-US" sz="1600" b="1" dirty="0" err="1">
                <a:solidFill>
                  <a:schemeClr val="tx1"/>
                </a:solidFill>
              </a:rPr>
              <a:t>R</a:t>
            </a:r>
            <a:r>
              <a:rPr lang="en-US" sz="1600" b="1" dirty="0" err="1" smtClean="0">
                <a:solidFill>
                  <a:schemeClr val="tx1"/>
                </a:solidFill>
              </a:rPr>
              <a:t>umah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tradisional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istana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benteng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pemandian</a:t>
            </a:r>
            <a:r>
              <a:rPr lang="en-US" sz="1600" b="1" dirty="0" smtClean="0">
                <a:solidFill>
                  <a:schemeClr val="tx1"/>
                </a:solidFill>
              </a:rPr>
              <a:t>, </a:t>
            </a:r>
            <a:r>
              <a:rPr lang="en-US" sz="1600" b="1" dirty="0" err="1" smtClean="0">
                <a:solidFill>
                  <a:schemeClr val="tx1"/>
                </a:solidFill>
              </a:rPr>
              <a:t>dan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taman</a:t>
            </a:r>
            <a:r>
              <a:rPr lang="en-US" sz="1600" b="1" dirty="0" smtClean="0">
                <a:solidFill>
                  <a:schemeClr val="tx1"/>
                </a:solidFill>
              </a:rPr>
              <a:t>. </a:t>
            </a:r>
            <a:r>
              <a:rPr lang="en-US" sz="1600" b="1" dirty="0" err="1" smtClean="0">
                <a:solidFill>
                  <a:schemeClr val="tx1"/>
                </a:solidFill>
              </a:rPr>
              <a:t>Contohnya</a:t>
            </a:r>
            <a:r>
              <a:rPr lang="en-US" sz="1600" b="1" dirty="0" smtClean="0">
                <a:solidFill>
                  <a:schemeClr val="tx1"/>
                </a:solidFill>
              </a:rPr>
              <a:t>, Istana </a:t>
            </a:r>
            <a:r>
              <a:rPr lang="en-US" sz="1600" b="1" dirty="0">
                <a:solidFill>
                  <a:schemeClr val="tx1"/>
                </a:solidFill>
              </a:rPr>
              <a:t>T</a:t>
            </a:r>
            <a:r>
              <a:rPr lang="en-US" sz="1600" b="1" dirty="0" smtClean="0">
                <a:solidFill>
                  <a:schemeClr val="tx1"/>
                </a:solidFill>
              </a:rPr>
              <a:t>aman Sari, Yogyakarta </a:t>
            </a:r>
            <a:r>
              <a:rPr lang="en-US" sz="1600" b="1" dirty="0" err="1" smtClean="0">
                <a:solidFill>
                  <a:schemeClr val="tx1"/>
                </a:solidFill>
              </a:rPr>
              <a:t>dan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</a:rPr>
              <a:t>istana</a:t>
            </a:r>
            <a:r>
              <a:rPr lang="en-US" sz="1600" b="1" dirty="0" smtClean="0">
                <a:solidFill>
                  <a:schemeClr val="tx1"/>
                </a:solidFill>
              </a:rPr>
              <a:t> Sultan </a:t>
            </a:r>
            <a:r>
              <a:rPr lang="en-US" sz="1600" b="1" dirty="0" err="1" smtClean="0">
                <a:solidFill>
                  <a:schemeClr val="tx1"/>
                </a:solidFill>
              </a:rPr>
              <a:t>Maimun</a:t>
            </a:r>
            <a:r>
              <a:rPr lang="en-US" sz="1600" b="1" dirty="0" smtClean="0">
                <a:solidFill>
                  <a:schemeClr val="tx1"/>
                </a:solidFill>
              </a:rPr>
              <a:t> di Medan.</a:t>
            </a:r>
          </a:p>
        </p:txBody>
      </p:sp>
      <p:pic>
        <p:nvPicPr>
          <p:cNvPr id="1026" name="Picture 2" descr="C:\Users\BARICK\Desktop\Mentahan gambar\taman sar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2047875" cy="19149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BARICK\Desktop\Mentahan gambar\nisan makam pangeran jayakart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64363" y="1981200"/>
            <a:ext cx="1951037" cy="16922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ARICK\Desktop\Mentahan gambar\masjid demak.jp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41749" y="3992562"/>
            <a:ext cx="1973651" cy="18847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ction Button: Forward or Next 14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6" name="Action Button: Back or Previous 15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711783" y="6260068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1783" y="6260068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1783" y="6260068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242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6" grpId="0" animBg="1"/>
      <p:bldP spid="6" grpId="1" animBg="1"/>
      <p:bldP spid="9" grpId="0" animBg="1"/>
      <p:bldP spid="9" grpId="1" animBg="1"/>
      <p:bldP spid="10" grpId="0" animBg="1"/>
      <p:bldP spid="17" grpId="0"/>
      <p:bldP spid="17" grpId="1"/>
      <p:bldP spid="17" grpId="2"/>
      <p:bldP spid="20" grpId="0"/>
      <p:bldP spid="20" grpId="1"/>
      <p:bldP spid="20" grpId="2"/>
      <p:bldP spid="23" grpId="0"/>
      <p:bldP spid="23" grpId="1"/>
      <p:bldP spid="23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Islam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dan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Proses 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Integrasi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pic>
        <p:nvPicPr>
          <p:cNvPr id="1026" name="Picture 2" descr="C:\Users\BARICK\Desktop\Mentahan gambar\bantenlama-52a024ae6071d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3924" y="2545373"/>
            <a:ext cx="3724276" cy="286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95800" y="5410200"/>
            <a:ext cx="4191000" cy="7048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="1" noProof="0" dirty="0" smtClean="0">
                <a:latin typeface="Agency FB" pitchFamily="34" charset="0"/>
              </a:rPr>
              <a:t>	</a:t>
            </a:r>
            <a:r>
              <a:rPr lang="en-US" sz="1400" b="1" dirty="0" err="1" smtClean="0">
                <a:latin typeface="Agency FB" pitchFamily="34" charset="0"/>
              </a:rPr>
              <a:t>Banten</a:t>
            </a:r>
            <a:r>
              <a:rPr lang="en-US" sz="1400" b="1" dirty="0" smtClean="0">
                <a:latin typeface="Agency FB" pitchFamily="34" charset="0"/>
              </a:rPr>
              <a:t> </a:t>
            </a:r>
            <a:r>
              <a:rPr lang="en-US" sz="1400" b="1" dirty="0" err="1" smtClean="0">
                <a:latin typeface="Agency FB" pitchFamily="34" charset="0"/>
              </a:rPr>
              <a:t>sebagai</a:t>
            </a:r>
            <a:r>
              <a:rPr lang="en-US" sz="1400" b="1" dirty="0" smtClean="0">
                <a:latin typeface="Agency FB" pitchFamily="34" charset="0"/>
              </a:rPr>
              <a:t> </a:t>
            </a:r>
            <a:r>
              <a:rPr lang="en-US" sz="1400" b="1" dirty="0">
                <a:latin typeface="Agency FB" pitchFamily="34" charset="0"/>
              </a:rPr>
              <a:t>k</a:t>
            </a:r>
            <a:r>
              <a:rPr lang="en-US" sz="1400" b="1" noProof="0" dirty="0" err="1" smtClean="0">
                <a:latin typeface="Agency FB" pitchFamily="34" charset="0"/>
              </a:rPr>
              <a:t>ota</a:t>
            </a:r>
            <a:r>
              <a:rPr lang="en-US" sz="1400" b="1" noProof="0" dirty="0" smtClean="0">
                <a:latin typeface="Agency FB" pitchFamily="34" charset="0"/>
              </a:rPr>
              <a:t> </a:t>
            </a:r>
            <a:r>
              <a:rPr lang="en-US" sz="1400" b="1" noProof="0" dirty="0" err="1" smtClean="0">
                <a:latin typeface="Agency FB" pitchFamily="34" charset="0"/>
              </a:rPr>
              <a:t>pelabuhan</a:t>
            </a:r>
            <a:r>
              <a:rPr lang="en-US" sz="1400" b="1" noProof="0" dirty="0" smtClean="0">
                <a:latin typeface="Agency FB" pitchFamily="34" charset="0"/>
              </a:rPr>
              <a:t> yang </a:t>
            </a:r>
            <a:r>
              <a:rPr lang="en-US" sz="1400" b="1" noProof="0" dirty="0" err="1" smtClean="0">
                <a:latin typeface="Agency FB" pitchFamily="34" charset="0"/>
              </a:rPr>
              <a:t>ramai</a:t>
            </a:r>
            <a:r>
              <a:rPr lang="en-US" sz="1400" b="1" noProof="0" dirty="0" smtClean="0">
                <a:latin typeface="Agency FB" pitchFamily="34" charset="0"/>
              </a:rPr>
              <a:t> </a:t>
            </a:r>
            <a:r>
              <a:rPr lang="en-US" sz="1400" b="1" noProof="0" dirty="0" err="1" smtClean="0">
                <a:latin typeface="Agency FB" pitchFamily="34" charset="0"/>
              </a:rPr>
              <a:t>dengan</a:t>
            </a:r>
            <a:r>
              <a:rPr lang="en-US" sz="1400" b="1" noProof="0" dirty="0" smtClean="0">
                <a:latin typeface="Agency FB" pitchFamily="34" charset="0"/>
              </a:rPr>
              <a:t> </a:t>
            </a:r>
            <a:r>
              <a:rPr lang="en-US" sz="1400" b="1" noProof="0" dirty="0" err="1" smtClean="0">
                <a:latin typeface="Agency FB" pitchFamily="34" charset="0"/>
              </a:rPr>
              <a:t>hiruk</a:t>
            </a:r>
            <a:r>
              <a:rPr lang="en-US" sz="1400" b="1" noProof="0" dirty="0" smtClean="0">
                <a:latin typeface="Agency FB" pitchFamily="34" charset="0"/>
              </a:rPr>
              <a:t> </a:t>
            </a:r>
            <a:r>
              <a:rPr lang="en-US" sz="1400" b="1" noProof="0" dirty="0" err="1" smtClean="0">
                <a:latin typeface="Agency FB" pitchFamily="34" charset="0"/>
              </a:rPr>
              <a:t>piku</a:t>
            </a:r>
            <a:r>
              <a:rPr lang="en-US" sz="1400" b="1" dirty="0" smtClean="0">
                <a:latin typeface="Agency FB" pitchFamily="34" charset="0"/>
              </a:rPr>
              <a:t>k </a:t>
            </a:r>
            <a:r>
              <a:rPr lang="en-US" sz="1400" b="1" dirty="0" err="1" smtClean="0">
                <a:latin typeface="Agency FB" pitchFamily="34" charset="0"/>
              </a:rPr>
              <a:t>pedagang</a:t>
            </a:r>
            <a:r>
              <a:rPr lang="en-US" sz="1400" b="1" dirty="0" smtClean="0">
                <a:latin typeface="Agency FB" pitchFamily="34" charset="0"/>
              </a:rPr>
              <a:t> </a:t>
            </a:r>
            <a:r>
              <a:rPr lang="en-US" sz="1400" b="1" dirty="0" err="1" smtClean="0">
                <a:latin typeface="Agency FB" pitchFamily="34" charset="0"/>
              </a:rPr>
              <a:t>pada</a:t>
            </a:r>
            <a:r>
              <a:rPr lang="en-US" sz="1400" b="1" dirty="0" smtClean="0">
                <a:latin typeface="Agency FB" pitchFamily="34" charset="0"/>
              </a:rPr>
              <a:t> </a:t>
            </a:r>
            <a:r>
              <a:rPr lang="en-US" sz="1400" b="1" dirty="0" err="1" smtClean="0">
                <a:latin typeface="Agency FB" pitchFamily="34" charset="0"/>
              </a:rPr>
              <a:t>tahun</a:t>
            </a:r>
            <a:r>
              <a:rPr lang="en-US" sz="1400" b="1" dirty="0" smtClean="0">
                <a:latin typeface="Agency FB" pitchFamily="34" charset="0"/>
              </a:rPr>
              <a:t> 1896 </a:t>
            </a:r>
            <a:r>
              <a:rPr lang="en-US" sz="1400" b="1" dirty="0" err="1" smtClean="0">
                <a:latin typeface="Agency FB" pitchFamily="34" charset="0"/>
              </a:rPr>
              <a:t>menjadi</a:t>
            </a:r>
            <a:r>
              <a:rPr lang="en-US" sz="1400" b="1" dirty="0" smtClean="0">
                <a:latin typeface="Agency FB" pitchFamily="34" charset="0"/>
              </a:rPr>
              <a:t> </a:t>
            </a:r>
            <a:r>
              <a:rPr lang="en-US" sz="1400" b="1" dirty="0" err="1" smtClean="0">
                <a:latin typeface="Agency FB" pitchFamily="34" charset="0"/>
              </a:rPr>
              <a:t>salah</a:t>
            </a:r>
            <a:r>
              <a:rPr lang="en-US" sz="1400" b="1" dirty="0" smtClean="0">
                <a:latin typeface="Agency FB" pitchFamily="34" charset="0"/>
              </a:rPr>
              <a:t> </a:t>
            </a:r>
            <a:r>
              <a:rPr lang="en-US" sz="1400" b="1" dirty="0" err="1" smtClean="0">
                <a:latin typeface="Agency FB" pitchFamily="34" charset="0"/>
              </a:rPr>
              <a:t>satu</a:t>
            </a:r>
            <a:r>
              <a:rPr lang="en-US" sz="1400" b="1" dirty="0" smtClean="0">
                <a:latin typeface="Agency FB" pitchFamily="34" charset="0"/>
              </a:rPr>
              <a:t> </a:t>
            </a:r>
            <a:r>
              <a:rPr lang="en-US" sz="1400" b="1" dirty="0" err="1" smtClean="0">
                <a:latin typeface="Agency FB" pitchFamily="34" charset="0"/>
              </a:rPr>
              <a:t>pusat</a:t>
            </a:r>
            <a:r>
              <a:rPr lang="en-US" sz="1400" b="1" dirty="0" smtClean="0">
                <a:latin typeface="Agency FB" pitchFamily="34" charset="0"/>
              </a:rPr>
              <a:t> </a:t>
            </a:r>
            <a:r>
              <a:rPr lang="en-US" sz="1400" b="1" dirty="0" err="1" smtClean="0">
                <a:latin typeface="Agency FB" pitchFamily="34" charset="0"/>
              </a:rPr>
              <a:t>islamisasi</a:t>
            </a:r>
            <a:r>
              <a:rPr lang="en-US" sz="1400" b="1" dirty="0" smtClean="0">
                <a:latin typeface="Agency FB" pitchFamily="34" charset="0"/>
              </a:rPr>
              <a:t> di Nusantara.</a:t>
            </a:r>
            <a:endParaRPr kumimoji="0" lang="en-US" sz="14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gency FB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3000" y="1143000"/>
            <a:ext cx="4191000" cy="1143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noProof="0" dirty="0" smtClean="0">
                <a:latin typeface="Agency FB" pitchFamily="34" charset="0"/>
              </a:rPr>
              <a:t>	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Aktivitas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perdagangan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di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kota-kota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pelabuhan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memiliki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peranan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yang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penting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dalam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islamisasi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di Nusantara</a:t>
            </a:r>
            <a:r>
              <a:rPr lang="en-US" sz="2000" noProof="0" dirty="0" smtClean="0">
                <a:latin typeface="Agency FB" pitchFamily="34" charset="0"/>
              </a:rPr>
              <a:t>.</a:t>
            </a: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gency FB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62200" y="1295400"/>
            <a:ext cx="4191000" cy="1778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noProof="0" dirty="0" smtClean="0">
                <a:latin typeface="Agency FB" pitchFamily="34" charset="0"/>
              </a:rPr>
              <a:t>	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Kedatangan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bangsa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barat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ke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Nusantara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juga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ikut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mempengaruhi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islamisasi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dan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proses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integrasi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bangsa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Indonesia. Hal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ini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karena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adanya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perasaan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moral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atau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solidaritas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noProof="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bersama</a:t>
            </a:r>
            <a:r>
              <a:rPr lang="en-US" sz="2000" noProof="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. </a:t>
            </a: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gency FB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362200" y="3429000"/>
            <a:ext cx="4191000" cy="14478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noProof="0" dirty="0" smtClean="0">
                <a:latin typeface="Agency FB" pitchFamily="34" charset="0"/>
              </a:rPr>
              <a:t>      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dirty="0" err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P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eranan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bahasa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melayu</a:t>
            </a:r>
            <a:r>
              <a:rPr lang="en-US" sz="2000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selain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membantu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islamisasi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juga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ikut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mempengaruhi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proses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integrasi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antar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bangsa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di Nusantara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menjadi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</a:t>
            </a:r>
            <a:r>
              <a:rPr lang="en-US" sz="20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bangsa</a:t>
            </a:r>
            <a:r>
              <a:rPr lang="en-US" sz="20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gency FB" pitchFamily="34" charset="0"/>
              </a:rPr>
              <a:t> Indonesia.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2" name="Action Button: Back or Previous 11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1295400" y="53340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616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13" grpId="0"/>
      <p:bldP spid="13" grpId="1"/>
      <p:bldP spid="13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153400" cy="11430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Latihan</a:t>
            </a:r>
            <a:r>
              <a:rPr lang="en-US" sz="40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sz="4000" b="1" spc="50" dirty="0" err="1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S</a:t>
            </a:r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oal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6" name="Pentagon 5">
            <a:hlinkClick r:id="rId4" action="ppaction://hlinksldjump"/>
          </p:cNvPr>
          <p:cNvSpPr/>
          <p:nvPr/>
        </p:nvSpPr>
        <p:spPr>
          <a:xfrm>
            <a:off x="0" y="1524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23850" h="0"/>
            </a:sp3d>
          </a:bodyPr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INTI</a:t>
            </a:r>
            <a:endParaRPr lang="en-US" b="1" dirty="0"/>
          </a:p>
        </p:txBody>
      </p:sp>
      <p:sp>
        <p:nvSpPr>
          <p:cNvPr id="7" name="Pentagon 6">
            <a:hlinkClick r:id="rId5" action="ppaction://hlinksldjump"/>
          </p:cNvPr>
          <p:cNvSpPr/>
          <p:nvPr/>
        </p:nvSpPr>
        <p:spPr>
          <a:xfrm>
            <a:off x="0" y="2286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DASAR</a:t>
            </a:r>
            <a:endParaRPr lang="en-US" b="1" dirty="0"/>
          </a:p>
        </p:txBody>
      </p:sp>
      <p:sp>
        <p:nvSpPr>
          <p:cNvPr id="8" name="Pentagon 7">
            <a:hlinkClick r:id="rId6" action="ppaction://hlinksldjump"/>
          </p:cNvPr>
          <p:cNvSpPr/>
          <p:nvPr/>
        </p:nvSpPr>
        <p:spPr>
          <a:xfrm>
            <a:off x="0" y="3048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INDIKATOR</a:t>
            </a:r>
            <a:endParaRPr lang="en-US" b="1" dirty="0"/>
          </a:p>
        </p:txBody>
      </p:sp>
      <p:sp>
        <p:nvSpPr>
          <p:cNvPr id="9" name="Pentagon 8">
            <a:hlinkClick r:id="rId7" action="ppaction://hlinksldjump"/>
          </p:cNvPr>
          <p:cNvSpPr/>
          <p:nvPr/>
        </p:nvSpPr>
        <p:spPr>
          <a:xfrm>
            <a:off x="0" y="3810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MATERI</a:t>
            </a:r>
            <a:endParaRPr lang="en-US" b="1" dirty="0"/>
          </a:p>
        </p:txBody>
      </p:sp>
      <p:sp>
        <p:nvSpPr>
          <p:cNvPr id="10" name="Pentagon 9">
            <a:hlinkClick r:id="" action="ppaction://hlinkshowjump?jump=lastslide"/>
          </p:cNvPr>
          <p:cNvSpPr/>
          <p:nvPr/>
        </p:nvSpPr>
        <p:spPr>
          <a:xfrm>
            <a:off x="0" y="4572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LATIHAN SOAL</a:t>
            </a:r>
            <a:endParaRPr lang="en-US" b="1" dirty="0"/>
          </a:p>
        </p:txBody>
      </p:sp>
      <p:sp>
        <p:nvSpPr>
          <p:cNvPr id="11" name="Pentagon 10"/>
          <p:cNvSpPr/>
          <p:nvPr/>
        </p:nvSpPr>
        <p:spPr>
          <a:xfrm>
            <a:off x="0" y="4648200"/>
            <a:ext cx="2057400" cy="76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23850" h="0"/>
            </a:sp3d>
          </a:bodyPr>
          <a:lstStyle/>
          <a:p>
            <a:pPr algn="ctr"/>
            <a:r>
              <a:rPr lang="en-US" b="1" dirty="0" smtClean="0"/>
              <a:t>LATIHAN SOAL</a:t>
            </a:r>
            <a:endParaRPr lang="en-US" b="1" dirty="0"/>
          </a:p>
        </p:txBody>
      </p:sp>
      <p:sp>
        <p:nvSpPr>
          <p:cNvPr id="12" name="Rounded Rectangle 11">
            <a:hlinkClick r:id="rId8" action="ppaction://hlinkfile"/>
          </p:cNvPr>
          <p:cNvSpPr/>
          <p:nvPr/>
        </p:nvSpPr>
        <p:spPr>
          <a:xfrm>
            <a:off x="3124200" y="2819400"/>
            <a:ext cx="3733800" cy="9906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Latihan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Bab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8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81383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33600" y="2942272"/>
            <a:ext cx="670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4.8 	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Menyajikan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hasil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penalaran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dalam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bentuk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tulisan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tentang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nilai-nilai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unsur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budaya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yang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berkembang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masih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berkelanjutan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dalam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kehidupan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bangsa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Indonesia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kini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Kompetensi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Dasar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 </a:t>
            </a:r>
            <a:endParaRPr lang="en-US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33600" y="1600200"/>
            <a:ext cx="670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/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3.8 	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Menganalisis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karakteristik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kehidupan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masyarakat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pemerintahan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kebudayaan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kerajaan-kerajaan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Islam di Indonesia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menunjukkan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contoh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bukti-bukti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yang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masih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berlaku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pada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kehidupan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masyarakat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Indonesia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masa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kini</a:t>
            </a:r>
            <a:r>
              <a:rPr lang="en-US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Pentagon 10">
            <a:hlinkClick r:id="rId2" action="ppaction://hlinksldjump"/>
          </p:cNvPr>
          <p:cNvSpPr/>
          <p:nvPr/>
        </p:nvSpPr>
        <p:spPr>
          <a:xfrm>
            <a:off x="0" y="2286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DASAR</a:t>
            </a:r>
            <a:endParaRPr lang="en-US" b="1" dirty="0"/>
          </a:p>
        </p:txBody>
      </p:sp>
      <p:sp>
        <p:nvSpPr>
          <p:cNvPr id="12" name="Pentagon 11">
            <a:hlinkClick r:id="rId3" action="ppaction://hlinksldjump"/>
          </p:cNvPr>
          <p:cNvSpPr/>
          <p:nvPr/>
        </p:nvSpPr>
        <p:spPr>
          <a:xfrm>
            <a:off x="0" y="3048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INDIKATOR</a:t>
            </a:r>
            <a:endParaRPr lang="en-US" b="1" dirty="0"/>
          </a:p>
        </p:txBody>
      </p:sp>
      <p:sp>
        <p:nvSpPr>
          <p:cNvPr id="13" name="Pentagon 12">
            <a:hlinkClick r:id="rId4" action="ppaction://hlinksldjump"/>
          </p:cNvPr>
          <p:cNvSpPr/>
          <p:nvPr/>
        </p:nvSpPr>
        <p:spPr>
          <a:xfrm>
            <a:off x="0" y="1524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23850" h="0"/>
            </a:sp3d>
          </a:bodyPr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INTI</a:t>
            </a:r>
            <a:endParaRPr lang="en-US" b="1" dirty="0"/>
          </a:p>
        </p:txBody>
      </p:sp>
      <p:sp>
        <p:nvSpPr>
          <p:cNvPr id="14" name="Pentagon 13"/>
          <p:cNvSpPr/>
          <p:nvPr/>
        </p:nvSpPr>
        <p:spPr>
          <a:xfrm>
            <a:off x="0" y="2362200"/>
            <a:ext cx="2057400" cy="76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23850" h="0"/>
            </a:sp3d>
          </a:bodyPr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DASAR</a:t>
            </a:r>
            <a:endParaRPr lang="en-US" b="1" dirty="0"/>
          </a:p>
        </p:txBody>
      </p:sp>
      <p:sp>
        <p:nvSpPr>
          <p:cNvPr id="15" name="Pentagon 14">
            <a:hlinkClick r:id="rId5" action="ppaction://hlinksldjump"/>
          </p:cNvPr>
          <p:cNvSpPr/>
          <p:nvPr/>
        </p:nvSpPr>
        <p:spPr>
          <a:xfrm>
            <a:off x="0" y="3810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MATERI</a:t>
            </a:r>
            <a:endParaRPr lang="en-US" b="1" dirty="0"/>
          </a:p>
        </p:txBody>
      </p:sp>
      <p:sp>
        <p:nvSpPr>
          <p:cNvPr id="16" name="Pentagon 15">
            <a:hlinkClick r:id="" action="ppaction://hlinkshowjump?jump=lastslide"/>
          </p:cNvPr>
          <p:cNvSpPr/>
          <p:nvPr/>
        </p:nvSpPr>
        <p:spPr>
          <a:xfrm>
            <a:off x="0" y="4572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LATIHAN SOAL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153400" cy="868362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oper Black" pitchFamily="18" charset="0"/>
              </a:rPr>
              <a:t>Indikator</a:t>
            </a:r>
            <a:endParaRPr lang="en-US" sz="40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2209800" y="1524000"/>
            <a:ext cx="66294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Menjelaskan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karakteristik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kehidupan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masyarakat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pemerintahan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kebudayaan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pada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kerajaan-kerajaan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Islam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Sumatera.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Menjelaskan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karakteristik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kehidupan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masyarakat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pemerintahan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kebudayaan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pada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kerajaan-kerajaan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Islam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Jawa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Menjelaskan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karakteristik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kehidupan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masyarakat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pemerintahan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kebudayaan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pada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kerajaan-kerajaan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Islam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Nusa Tenggara.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Menjelaskan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karakteristik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kehidupan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masyarakat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pemerintahan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kebudayaan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pada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Kerajaan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Ternate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Tidore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Maluku.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Menjelaskan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karakteristik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kehidupan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masyarakat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pemerintahan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kebudayaan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pada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kerajaan-kerajaan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Islam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Sulawesi.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Menjelaskan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karakteristik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kehidupan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masyarakat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pemerintahan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kebudayaan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pada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kerajaan-kerajaan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Islam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Kalimantan.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Menjelaskan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interaksi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antara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tradisi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lokal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, Hindu, Buddha,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Islam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Indonesia.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Menjelaskan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Islam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proses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integrasi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Melaporkan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hasil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penalaran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tentang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nilai-nilai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unsur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budaya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yang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berkembang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pada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kerajaan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Islam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masih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berkelanjutan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dalam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kehidupan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bangsa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Indonesia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pada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masa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kini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Menampilkan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perilaku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toleransi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antarumat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beragama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Malgun Gothic" charset="-127"/>
                <a:cs typeface="Arial" pitchFamily="34" charset="0"/>
              </a:rPr>
              <a:t>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3" name="Pentagon 12">
            <a:hlinkClick r:id="rId2" action="ppaction://hlinksldjump"/>
          </p:cNvPr>
          <p:cNvSpPr/>
          <p:nvPr/>
        </p:nvSpPr>
        <p:spPr>
          <a:xfrm>
            <a:off x="0" y="2286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DASAR</a:t>
            </a:r>
            <a:endParaRPr lang="en-US" b="1" dirty="0"/>
          </a:p>
        </p:txBody>
      </p:sp>
      <p:sp>
        <p:nvSpPr>
          <p:cNvPr id="14" name="Pentagon 13">
            <a:hlinkClick r:id="rId3" action="ppaction://hlinksldjump"/>
          </p:cNvPr>
          <p:cNvSpPr/>
          <p:nvPr/>
        </p:nvSpPr>
        <p:spPr>
          <a:xfrm>
            <a:off x="0" y="3048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INDIKATOR</a:t>
            </a:r>
            <a:endParaRPr lang="en-US" b="1" dirty="0"/>
          </a:p>
        </p:txBody>
      </p:sp>
      <p:sp>
        <p:nvSpPr>
          <p:cNvPr id="15" name="Pentagon 14">
            <a:hlinkClick r:id="rId4" action="ppaction://hlinksldjump"/>
          </p:cNvPr>
          <p:cNvSpPr/>
          <p:nvPr/>
        </p:nvSpPr>
        <p:spPr>
          <a:xfrm>
            <a:off x="0" y="1524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23850" h="0"/>
            </a:sp3d>
          </a:bodyPr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INTI</a:t>
            </a:r>
            <a:endParaRPr lang="en-US" b="1" dirty="0"/>
          </a:p>
        </p:txBody>
      </p:sp>
      <p:sp>
        <p:nvSpPr>
          <p:cNvPr id="17" name="Pentagon 16">
            <a:hlinkClick r:id="rId5" action="ppaction://hlinksldjump"/>
          </p:cNvPr>
          <p:cNvSpPr/>
          <p:nvPr/>
        </p:nvSpPr>
        <p:spPr>
          <a:xfrm>
            <a:off x="0" y="3810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MATERI</a:t>
            </a:r>
            <a:endParaRPr lang="en-US" b="1" dirty="0"/>
          </a:p>
        </p:txBody>
      </p:sp>
      <p:sp>
        <p:nvSpPr>
          <p:cNvPr id="18" name="Pentagon 17">
            <a:hlinkClick r:id="" action="ppaction://hlinkshowjump?jump=lastslide"/>
          </p:cNvPr>
          <p:cNvSpPr/>
          <p:nvPr/>
        </p:nvSpPr>
        <p:spPr>
          <a:xfrm>
            <a:off x="0" y="4572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LATIHAN SOAL</a:t>
            </a:r>
            <a:endParaRPr lang="en-US" b="1" dirty="0"/>
          </a:p>
        </p:txBody>
      </p:sp>
      <p:sp>
        <p:nvSpPr>
          <p:cNvPr id="16" name="Pentagon 15"/>
          <p:cNvSpPr/>
          <p:nvPr/>
        </p:nvSpPr>
        <p:spPr>
          <a:xfrm>
            <a:off x="0" y="3124200"/>
            <a:ext cx="2057400" cy="76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23850" h="0"/>
            </a:sp3d>
          </a:bodyPr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INTI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3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entagon 27">
            <a:hlinkClick r:id="rId2" action="ppaction://hlinksldjump"/>
          </p:cNvPr>
          <p:cNvSpPr/>
          <p:nvPr/>
        </p:nvSpPr>
        <p:spPr>
          <a:xfrm>
            <a:off x="0" y="1524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23850" h="0"/>
            </a:sp3d>
          </a:bodyPr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INTI</a:t>
            </a:r>
            <a:endParaRPr lang="en-US" b="1" dirty="0"/>
          </a:p>
        </p:txBody>
      </p:sp>
      <p:sp>
        <p:nvSpPr>
          <p:cNvPr id="26" name="Pentagon 25">
            <a:hlinkClick r:id="rId3" action="ppaction://hlinksldjump"/>
          </p:cNvPr>
          <p:cNvSpPr/>
          <p:nvPr/>
        </p:nvSpPr>
        <p:spPr>
          <a:xfrm>
            <a:off x="0" y="2286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KOMPETENSI</a:t>
            </a:r>
          </a:p>
          <a:p>
            <a:pPr algn="ctr"/>
            <a:r>
              <a:rPr lang="en-US" b="1" dirty="0" smtClean="0"/>
              <a:t>DASAR</a:t>
            </a:r>
            <a:endParaRPr lang="en-US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14400" y="304800"/>
            <a:ext cx="68580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50" normalizeH="0" baseline="0" noProof="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>       </a:t>
            </a:r>
            <a:r>
              <a:rPr kumimoji="0" lang="en-US" sz="4000" b="1" i="0" u="none" strike="noStrike" kern="1200" cap="none" spc="50" normalizeH="0" baseline="0" noProof="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Cooper Black" pitchFamily="18" charset="0"/>
                <a:ea typeface="+mj-ea"/>
                <a:cs typeface="+mj-cs"/>
              </a:rPr>
              <a:t>Pilihan</a:t>
            </a:r>
            <a:r>
              <a:rPr kumimoji="0" lang="en-US" sz="3200" b="1" i="0" u="none" strike="noStrike" kern="1200" cap="none" spc="50" normalizeH="0" baseline="0" noProof="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Cooper Black" pitchFamily="18" charset="0"/>
                <a:ea typeface="+mj-ea"/>
                <a:cs typeface="+mj-cs"/>
              </a:rPr>
              <a:t>  </a:t>
            </a:r>
            <a:r>
              <a:rPr kumimoji="0" lang="en-US" sz="4000" b="1" i="0" u="none" strike="noStrike" kern="1200" cap="none" spc="50" normalizeH="0" baseline="0" noProof="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Cooper Black" pitchFamily="18" charset="0"/>
                <a:ea typeface="+mj-ea"/>
                <a:cs typeface="+mj-cs"/>
              </a:rPr>
              <a:t>Materi</a:t>
            </a:r>
            <a:r>
              <a:rPr kumimoji="0" lang="en-US" sz="4000" b="1" i="0" u="none" strike="noStrike" kern="1200" cap="none" spc="50" normalizeH="0" baseline="0" noProof="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4000" b="1" i="0" u="none" strike="noStrike" kern="1200" cap="none" spc="50" normalizeH="0" baseline="0" noProof="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+mn-lt"/>
                <a:ea typeface="+mj-ea"/>
                <a:cs typeface="+mj-cs"/>
              </a:rPr>
            </a:br>
            <a:endParaRPr kumimoji="0" lang="en-US" sz="4000" b="1" i="0" u="none" strike="noStrike" kern="1200" cap="none" spc="50" normalizeH="0" baseline="0" noProof="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7" name="Rounded Rectangle 6">
            <a:hlinkClick r:id="rId4" action="ppaction://hlinksldjump"/>
          </p:cNvPr>
          <p:cNvSpPr/>
          <p:nvPr/>
        </p:nvSpPr>
        <p:spPr>
          <a:xfrm>
            <a:off x="5638799" y="838200"/>
            <a:ext cx="2971800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M.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banten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</a:p>
          <a:p>
            <a:pPr marL="228600" indent="-228600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 Halaman 175-177 )</a:t>
            </a:r>
          </a:p>
        </p:txBody>
      </p:sp>
      <p:sp>
        <p:nvSpPr>
          <p:cNvPr id="10" name="Rounded Rectangle 9">
            <a:hlinkClick r:id="rId5" action="ppaction://hlinksldjump"/>
          </p:cNvPr>
          <p:cNvSpPr/>
          <p:nvPr/>
        </p:nvSpPr>
        <p:spPr>
          <a:xfrm>
            <a:off x="5638799" y="1295401"/>
            <a:ext cx="2971800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lphaUcPeriod" startAt="14"/>
            </a:pP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lombok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sumbawa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</a:p>
          <a:p>
            <a:pPr marL="228600" indent="-228600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 Halaman 178 )</a:t>
            </a:r>
          </a:p>
        </p:txBody>
      </p:sp>
      <p:sp>
        <p:nvSpPr>
          <p:cNvPr id="15" name="Rounded Rectangle 14">
            <a:hlinkClick r:id="rId6" action="ppaction://hlinksldjump"/>
          </p:cNvPr>
          <p:cNvSpPr/>
          <p:nvPr/>
        </p:nvSpPr>
        <p:spPr>
          <a:xfrm>
            <a:off x="2438399" y="838201"/>
            <a:ext cx="2802833" cy="380999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0188" lvl="1" indent="-230188">
              <a:buAutoNum type="alphaUcPeriod"/>
              <a:tabLst>
                <a:tab pos="1598613" algn="l"/>
              </a:tabLst>
            </a:pP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perlak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	</a:t>
            </a:r>
          </a:p>
          <a:p>
            <a:pPr marL="230188" lvl="1" indent="-230188">
              <a:tabLst>
                <a:tab pos="1598613" algn="l"/>
              </a:tabLst>
            </a:pP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 Halaman 157-160 )</a:t>
            </a:r>
          </a:p>
        </p:txBody>
      </p:sp>
      <p:sp>
        <p:nvSpPr>
          <p:cNvPr id="16" name="Rounded Rectangle 15">
            <a:hlinkClick r:id="rId7" action="ppaction://hlinksldjump"/>
          </p:cNvPr>
          <p:cNvSpPr/>
          <p:nvPr/>
        </p:nvSpPr>
        <p:spPr>
          <a:xfrm>
            <a:off x="2438399" y="1295400"/>
            <a:ext cx="2819399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0188" indent="-230188">
              <a:buAutoNum type="alphaUcPeriod" startAt="2"/>
            </a:pP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samudra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pasai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  </a:t>
            </a:r>
          </a:p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halaman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161-162 )                                                     </a:t>
            </a:r>
          </a:p>
        </p:txBody>
      </p:sp>
      <p:sp>
        <p:nvSpPr>
          <p:cNvPr id="17" name="Rounded Rectangle 16">
            <a:hlinkClick r:id="rId8" action="ppaction://hlinksldjump"/>
          </p:cNvPr>
          <p:cNvSpPr/>
          <p:nvPr/>
        </p:nvSpPr>
        <p:spPr>
          <a:xfrm>
            <a:off x="2438399" y="1752600"/>
            <a:ext cx="2819399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C.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Kesultanan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Aceh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darussalam</a:t>
            </a:r>
            <a:endParaRPr lang="en-US" sz="11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 Halaman 162-165 )</a:t>
            </a:r>
          </a:p>
        </p:txBody>
      </p:sp>
      <p:sp>
        <p:nvSpPr>
          <p:cNvPr id="18" name="Rounded Rectangle 17">
            <a:hlinkClick r:id="rId9" action="ppaction://hlinksldjump"/>
          </p:cNvPr>
          <p:cNvSpPr/>
          <p:nvPr/>
        </p:nvSpPr>
        <p:spPr>
          <a:xfrm>
            <a:off x="2438399" y="2209800"/>
            <a:ext cx="2802833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1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D.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siak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sri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inderapura</a:t>
            </a:r>
            <a:endParaRPr lang="en-US" sz="11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halaman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165-166 )</a:t>
            </a:r>
          </a:p>
          <a:p>
            <a:pPr marL="514350" indent="-514350">
              <a:buAutoNum type="alphaUcPeriod"/>
            </a:pPr>
            <a:endParaRPr lang="en-US" sz="11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9" name="Rounded Rectangle 18">
            <a:hlinkClick r:id="rId10" action="ppaction://hlinksldjump"/>
          </p:cNvPr>
          <p:cNvSpPr/>
          <p:nvPr/>
        </p:nvSpPr>
        <p:spPr>
          <a:xfrm>
            <a:off x="2438399" y="2667001"/>
            <a:ext cx="2819400" cy="380999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E.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kampar</a:t>
            </a:r>
            <a:endParaRPr lang="en-US" sz="11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halaman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166-167)</a:t>
            </a:r>
          </a:p>
        </p:txBody>
      </p:sp>
      <p:sp>
        <p:nvSpPr>
          <p:cNvPr id="20" name="Rounded Rectangle 19">
            <a:hlinkClick r:id="rId11" action="ppaction://hlinksldjump"/>
          </p:cNvPr>
          <p:cNvSpPr/>
          <p:nvPr/>
        </p:nvSpPr>
        <p:spPr>
          <a:xfrm>
            <a:off x="2438399" y="3124200"/>
            <a:ext cx="2819400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F.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inderagiri</a:t>
            </a:r>
            <a:endParaRPr lang="en-US" sz="11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halaman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167)</a:t>
            </a:r>
          </a:p>
        </p:txBody>
      </p:sp>
      <p:sp>
        <p:nvSpPr>
          <p:cNvPr id="21" name="Rounded Rectangle 20">
            <a:hlinkClick r:id="rId12" action="ppaction://hlinksldjump"/>
          </p:cNvPr>
          <p:cNvSpPr/>
          <p:nvPr/>
        </p:nvSpPr>
        <p:spPr>
          <a:xfrm>
            <a:off x="2438399" y="3581401"/>
            <a:ext cx="2819400" cy="380999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1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G.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islam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jambi</a:t>
            </a:r>
            <a:endParaRPr lang="en-US" sz="11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30188" indent="-230188"/>
            <a:r>
              <a:rPr lang="en-US" sz="11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(Halaman 167-168)</a:t>
            </a:r>
          </a:p>
          <a:p>
            <a:endParaRPr lang="en-US" sz="11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2" name="Rounded Rectangle 21">
            <a:hlinkClick r:id="rId13" action="ppaction://hlinksldjump"/>
          </p:cNvPr>
          <p:cNvSpPr/>
          <p:nvPr/>
        </p:nvSpPr>
        <p:spPr>
          <a:xfrm>
            <a:off x="2438399" y="4038601"/>
            <a:ext cx="2819400" cy="380999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H. 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Kesultanan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palembang</a:t>
            </a:r>
            <a:endParaRPr lang="en-US" sz="11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30188" indent="-230188"/>
            <a:r>
              <a:rPr lang="en-US" sz="11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(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halaman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168)</a:t>
            </a:r>
          </a:p>
        </p:txBody>
      </p:sp>
      <p:sp>
        <p:nvSpPr>
          <p:cNvPr id="23" name="Rounded Rectangle 22">
            <a:hlinkClick r:id="rId14" action="ppaction://hlinksldjump"/>
          </p:cNvPr>
          <p:cNvSpPr/>
          <p:nvPr/>
        </p:nvSpPr>
        <p:spPr>
          <a:xfrm>
            <a:off x="2438399" y="4495799"/>
            <a:ext cx="2819400" cy="381001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I.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minangkabau</a:t>
            </a:r>
            <a:endParaRPr lang="en-US" sz="11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marL="230188" indent="-230188"/>
            <a:r>
              <a:rPr lang="en-US" sz="11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(Halaman 169)</a:t>
            </a:r>
          </a:p>
        </p:txBody>
      </p:sp>
      <p:sp>
        <p:nvSpPr>
          <p:cNvPr id="5" name="Rounded Rectangle 4">
            <a:hlinkClick r:id="rId15" action="ppaction://hlinksldjump"/>
          </p:cNvPr>
          <p:cNvSpPr/>
          <p:nvPr/>
        </p:nvSpPr>
        <p:spPr>
          <a:xfrm>
            <a:off x="2438399" y="4953000"/>
            <a:ext cx="2819400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0188" indent="-230188">
              <a:buAutoNum type="alphaUcPeriod" startAt="10"/>
            </a:pP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demak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</a:p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(Halaman 170-172)</a:t>
            </a:r>
          </a:p>
        </p:txBody>
      </p:sp>
      <p:sp>
        <p:nvSpPr>
          <p:cNvPr id="4" name="Rounded Rectangle 3">
            <a:hlinkClick r:id="rId16" action="ppaction://hlinksldjump"/>
          </p:cNvPr>
          <p:cNvSpPr/>
          <p:nvPr/>
        </p:nvSpPr>
        <p:spPr>
          <a:xfrm>
            <a:off x="2438399" y="5410200"/>
            <a:ext cx="2819400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0188" indent="-230188"/>
            <a:r>
              <a:rPr lang="en-US" sz="11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.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mataram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islam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                                              (Halaman 172-174)</a:t>
            </a:r>
          </a:p>
        </p:txBody>
      </p:sp>
      <p:sp>
        <p:nvSpPr>
          <p:cNvPr id="6" name="Rounded Rectangle 5">
            <a:hlinkClick r:id="rId17" action="ppaction://hlinksldjump"/>
          </p:cNvPr>
          <p:cNvSpPr/>
          <p:nvPr/>
        </p:nvSpPr>
        <p:spPr>
          <a:xfrm>
            <a:off x="2438399" y="5867400"/>
            <a:ext cx="2819398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0188" indent="-230188">
              <a:buAutoNum type="alphaUcPeriod" startAt="12"/>
            </a:pP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cirebon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</a:p>
          <a:p>
            <a:pPr marL="230188" indent="-230188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 Halaman 174-175 )</a:t>
            </a:r>
          </a:p>
        </p:txBody>
      </p:sp>
      <p:sp>
        <p:nvSpPr>
          <p:cNvPr id="8" name="Rounded Rectangle 7">
            <a:hlinkClick r:id="rId18" action="ppaction://hlinksldjump"/>
          </p:cNvPr>
          <p:cNvSpPr/>
          <p:nvPr/>
        </p:nvSpPr>
        <p:spPr>
          <a:xfrm>
            <a:off x="5638799" y="1752601"/>
            <a:ext cx="2971800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O. 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bima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                                                                ( Halaman 179 )</a:t>
            </a:r>
          </a:p>
        </p:txBody>
      </p:sp>
      <p:sp>
        <p:nvSpPr>
          <p:cNvPr id="9" name="Rounded Rectangle 8">
            <a:hlinkClick r:id="rId19" action="ppaction://hlinksldjump"/>
          </p:cNvPr>
          <p:cNvSpPr/>
          <p:nvPr/>
        </p:nvSpPr>
        <p:spPr>
          <a:xfrm>
            <a:off x="5638799" y="2209801"/>
            <a:ext cx="2971800" cy="380999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lphaUcPeriod" startAt="16"/>
            </a:pP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ternate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tidore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</a:p>
          <a:p>
            <a:pPr marL="228600" indent="-228600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 Halaman 180-182 )</a:t>
            </a:r>
          </a:p>
        </p:txBody>
      </p:sp>
      <p:sp>
        <p:nvSpPr>
          <p:cNvPr id="11" name="Rounded Rectangle 10">
            <a:hlinkClick r:id="rId20" action="ppaction://hlinksldjump"/>
          </p:cNvPr>
          <p:cNvSpPr/>
          <p:nvPr/>
        </p:nvSpPr>
        <p:spPr>
          <a:xfrm>
            <a:off x="5638799" y="2667001"/>
            <a:ext cx="2971800" cy="380999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lphaUcPeriod" startAt="17"/>
            </a:pP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gowa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tallo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</a:p>
          <a:p>
            <a:pPr marL="228600" indent="-228600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 Halaman 182-185 )</a:t>
            </a:r>
          </a:p>
        </p:txBody>
      </p:sp>
      <p:sp>
        <p:nvSpPr>
          <p:cNvPr id="14" name="Rounded Rectangle 13">
            <a:hlinkClick r:id="rId21" action="ppaction://hlinksldjump"/>
          </p:cNvPr>
          <p:cNvSpPr/>
          <p:nvPr/>
        </p:nvSpPr>
        <p:spPr>
          <a:xfrm>
            <a:off x="5638800" y="3124200"/>
            <a:ext cx="2971799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lphaUcPeriod" startAt="18"/>
            </a:pP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bone </a:t>
            </a:r>
          </a:p>
          <a:p>
            <a:pPr marL="228600" indent="-228600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 Halaman 185-186 )</a:t>
            </a:r>
          </a:p>
        </p:txBody>
      </p:sp>
      <p:sp>
        <p:nvSpPr>
          <p:cNvPr id="13" name="Rounded Rectangle 12">
            <a:hlinkClick r:id="rId22" action="ppaction://hlinksldjump"/>
          </p:cNvPr>
          <p:cNvSpPr/>
          <p:nvPr/>
        </p:nvSpPr>
        <p:spPr>
          <a:xfrm>
            <a:off x="5638800" y="3581401"/>
            <a:ext cx="2971800" cy="380999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S.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banjar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                                                              ( Halaman 186-188 )</a:t>
            </a:r>
          </a:p>
        </p:txBody>
      </p:sp>
      <p:sp>
        <p:nvSpPr>
          <p:cNvPr id="12" name="Rounded Rectangle 11">
            <a:hlinkClick r:id="rId23" action="ppaction://hlinksldjump"/>
          </p:cNvPr>
          <p:cNvSpPr/>
          <p:nvPr/>
        </p:nvSpPr>
        <p:spPr>
          <a:xfrm>
            <a:off x="5638799" y="4038601"/>
            <a:ext cx="2971800" cy="380999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T.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kutai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kartanegara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ing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martadipura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( Halaman 188-189 )</a:t>
            </a:r>
          </a:p>
        </p:txBody>
      </p:sp>
      <p:sp>
        <p:nvSpPr>
          <p:cNvPr id="33" name="Rounded Rectangle 32">
            <a:hlinkClick r:id="rId24" action="ppaction://hlinksldjump"/>
          </p:cNvPr>
          <p:cNvSpPr/>
          <p:nvPr/>
        </p:nvSpPr>
        <p:spPr>
          <a:xfrm>
            <a:off x="5638799" y="4495799"/>
            <a:ext cx="2971800" cy="381001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lphaUcPeriod" startAt="19"/>
            </a:pP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Kerajaan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pontianak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</a:p>
          <a:p>
            <a:pPr marL="228600" indent="-228600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 Halaman 190-191)</a:t>
            </a:r>
          </a:p>
        </p:txBody>
      </p:sp>
      <p:sp>
        <p:nvSpPr>
          <p:cNvPr id="35" name="Rounded Rectangle 34">
            <a:hlinkClick r:id="rId25" action="ppaction://hlinksldjump"/>
          </p:cNvPr>
          <p:cNvSpPr/>
          <p:nvPr/>
        </p:nvSpPr>
        <p:spPr>
          <a:xfrm>
            <a:off x="5638799" y="4953000"/>
            <a:ext cx="2971800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/>
            <a:r>
              <a:rPr lang="en-US" sz="11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.	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Interaksi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antara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tradisi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lokal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,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hindu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-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buddha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,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islam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( Halaman 191-198 )</a:t>
            </a:r>
          </a:p>
        </p:txBody>
      </p:sp>
      <p:sp>
        <p:nvSpPr>
          <p:cNvPr id="36" name="Rounded Rectangle 35">
            <a:hlinkClick r:id="rId26" action="ppaction://hlinksldjump"/>
          </p:cNvPr>
          <p:cNvSpPr/>
          <p:nvPr/>
        </p:nvSpPr>
        <p:spPr>
          <a:xfrm>
            <a:off x="5638799" y="5410200"/>
            <a:ext cx="2971800" cy="381000"/>
          </a:xfrm>
          <a:prstGeom prst="round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lphaUcPeriod" startAt="21"/>
            </a:pP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Islam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dan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proses </a:t>
            </a:r>
            <a:r>
              <a:rPr lang="en-US" sz="11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integrasi</a:t>
            </a:r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</a:p>
          <a:p>
            <a:pPr marL="228600" indent="-228600"/>
            <a:r>
              <a:rPr lang="en-US" sz="11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	( Halaman 198-199 )</a:t>
            </a:r>
          </a:p>
        </p:txBody>
      </p:sp>
      <p:sp>
        <p:nvSpPr>
          <p:cNvPr id="27" name="Pentagon 26">
            <a:hlinkClick r:id="rId27" action="ppaction://hlinksldjump"/>
          </p:cNvPr>
          <p:cNvSpPr/>
          <p:nvPr/>
        </p:nvSpPr>
        <p:spPr>
          <a:xfrm>
            <a:off x="0" y="3048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INDIKATOR</a:t>
            </a:r>
            <a:endParaRPr lang="en-US" b="1" dirty="0"/>
          </a:p>
        </p:txBody>
      </p:sp>
      <p:sp>
        <p:nvSpPr>
          <p:cNvPr id="29" name="Pentagon 28">
            <a:hlinkClick r:id="rId28" action="ppaction://hlinksldjump"/>
          </p:cNvPr>
          <p:cNvSpPr/>
          <p:nvPr/>
        </p:nvSpPr>
        <p:spPr>
          <a:xfrm>
            <a:off x="0" y="3810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MATERI</a:t>
            </a:r>
            <a:endParaRPr lang="en-US" b="1" dirty="0"/>
          </a:p>
        </p:txBody>
      </p:sp>
      <p:sp>
        <p:nvSpPr>
          <p:cNvPr id="30" name="Pentagon 29">
            <a:hlinkClick r:id="" action="ppaction://hlinkshowjump?jump=lastslide"/>
          </p:cNvPr>
          <p:cNvSpPr/>
          <p:nvPr/>
        </p:nvSpPr>
        <p:spPr>
          <a:xfrm>
            <a:off x="0" y="4572000"/>
            <a:ext cx="1981200" cy="762000"/>
          </a:xfrm>
          <a:prstGeom prst="homePlat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LATIHAN SOAL</a:t>
            </a:r>
            <a:endParaRPr lang="en-US" b="1" dirty="0"/>
          </a:p>
        </p:txBody>
      </p:sp>
      <p:sp>
        <p:nvSpPr>
          <p:cNvPr id="31" name="Pentagon 30"/>
          <p:cNvSpPr/>
          <p:nvPr/>
        </p:nvSpPr>
        <p:spPr>
          <a:xfrm>
            <a:off x="0" y="3886200"/>
            <a:ext cx="2057400" cy="762000"/>
          </a:xfrm>
          <a:prstGeom prst="homePlat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23850" h="0"/>
            </a:sp3d>
          </a:bodyPr>
          <a:lstStyle/>
          <a:p>
            <a:pPr algn="ctr"/>
            <a:r>
              <a:rPr lang="en-US" b="1" dirty="0" smtClean="0"/>
              <a:t>PILHAN MATERI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8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5" grpId="0" animBg="1"/>
      <p:bldP spid="4" grpId="0" animBg="1"/>
      <p:bldP spid="6" grpId="0" animBg="1"/>
      <p:bldP spid="8" grpId="0" animBg="1"/>
      <p:bldP spid="9" grpId="0" animBg="1"/>
      <p:bldP spid="11" grpId="0" animBg="1"/>
      <p:bldP spid="14" grpId="0" animBg="1"/>
      <p:bldP spid="13" grpId="0" animBg="1"/>
      <p:bldP spid="12" grpId="0" animBg="1"/>
      <p:bldP spid="33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944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sunset" dir="t"/>
          </a:scene3d>
          <a:sp3d>
            <a:bevelT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ill Sans Ultra Bold Condensed" pitchFamily="34" charset="0"/>
              </a:rPr>
              <a:t>K e r a j a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ill Sans Ultra Bold Condensed" pitchFamily="34" charset="0"/>
              </a:rPr>
              <a:t>a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ill Sans Ultra Bold Condensed" pitchFamily="34" charset="0"/>
              </a:rPr>
              <a:t> n  P e r l a k</a:t>
            </a:r>
            <a:endParaRPr lang="en-US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Gill Sans Ultra Bold Condensed" pitchFamily="34" charset="0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idx="1"/>
          </p:nvPr>
        </p:nvSpPr>
        <p:spPr>
          <a:xfrm>
            <a:off x="228600" y="1371600"/>
            <a:ext cx="3810000" cy="2667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b="1" dirty="0" smtClean="0">
              <a:ln w="18415" cmpd="sng">
                <a:solidFill>
                  <a:schemeClr val="bg2">
                    <a:lumMod val="75000"/>
                  </a:schemeClr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indent="0" algn="just">
              <a:buNone/>
            </a:pPr>
            <a:r>
              <a:rPr lang="en-US" sz="3600" b="1" dirty="0" smtClean="0">
                <a:ln w="18415" cmpd="sng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 o k a s i:</a:t>
            </a:r>
          </a:p>
          <a:p>
            <a:pPr marL="0" indent="0" algn="just">
              <a:buNone/>
            </a:pPr>
            <a:endParaRPr lang="en-US" sz="3200" b="1" dirty="0">
              <a:ln w="18415" cmpd="sng">
                <a:solidFill>
                  <a:schemeClr val="bg2">
                    <a:lumMod val="75000"/>
                  </a:schemeClr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1272" y="2514600"/>
            <a:ext cx="49359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Terletak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di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wilayah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Perlak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, Aceh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Timur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, NAD.  </a:t>
            </a:r>
          </a:p>
          <a:p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Wilayahnya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berada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di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pesisir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timur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dan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utara</a:t>
            </a:r>
            <a:endParaRPr lang="en-US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Perpetua" pitchFamily="18" charset="0"/>
            </a:endParaRPr>
          </a:p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P. Sumatra.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Perpetua" pitchFamily="18" charset="0"/>
            </a:endParaRP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252801" y="1447800"/>
            <a:ext cx="3709599" cy="63402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 err="1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Perlak</a:t>
            </a:r>
            <a:r>
              <a:rPr kumimoji="0" lang="en-US" sz="1600" i="0" u="none" strike="noStrike" kern="1200" cap="none" spc="0" normalizeH="0" noProof="0" dirty="0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terkenal</a:t>
            </a:r>
            <a:r>
              <a:rPr kumimoji="0" lang="en-US" sz="1600" i="0" u="none" strike="noStrike" kern="1200" cap="none" spc="0" normalizeH="0" noProof="0" dirty="0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berkat</a:t>
            </a:r>
            <a:r>
              <a:rPr kumimoji="0" lang="en-US" sz="1600" i="0" u="none" strike="noStrike" kern="1200" cap="none" spc="0" normalizeH="0" noProof="0" dirty="0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catatan</a:t>
            </a:r>
            <a:r>
              <a:rPr kumimoji="0" lang="en-US" sz="1600" i="0" u="none" strike="noStrike" kern="1200" cap="none" spc="0" normalizeH="0" noProof="0" dirty="0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Marcopolo</a:t>
            </a:r>
            <a:endParaRPr kumimoji="0" lang="en-US" sz="1600" i="0" u="none" strike="noStrike" kern="1200" cap="none" spc="0" normalizeH="0" noProof="0" dirty="0" smtClean="0">
              <a:ln w="1905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i="0" u="none" strike="noStrike" kern="1200" cap="none" spc="0" normalizeH="0" noProof="0" dirty="0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yang </a:t>
            </a:r>
            <a:r>
              <a:rPr kumimoji="0" lang="en-US" sz="1600" i="0" u="none" strike="noStrike" kern="1200" cap="none" spc="0" normalizeH="0" noProof="0" dirty="0" err="1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sempat</a:t>
            </a:r>
            <a:r>
              <a:rPr kumimoji="0" lang="en-US" sz="1600" i="0" u="none" strike="noStrike" kern="1200" cap="none" spc="0" normalizeH="0" noProof="0" dirty="0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singgah</a:t>
            </a:r>
            <a:r>
              <a:rPr kumimoji="0" lang="en-US" sz="1600" i="0" u="none" strike="noStrike" kern="1200" cap="none" spc="0" normalizeH="0" noProof="0" dirty="0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1600" i="0" u="none" strike="noStrike" kern="1200" cap="none" spc="0" normalizeH="0" noProof="0" dirty="0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Perlak</a:t>
            </a:r>
            <a:r>
              <a:rPr kumimoji="0" lang="en-US" sz="1600" i="0" u="none" strike="noStrike" kern="1200" cap="none" spc="0" normalizeH="0" noProof="0" dirty="0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i="0" u="none" strike="noStrike" kern="1200" cap="none" spc="0" normalizeH="0" noProof="0" dirty="0" err="1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tahun</a:t>
            </a:r>
            <a:r>
              <a:rPr kumimoji="0" lang="en-US" sz="1600" i="0" u="none" strike="noStrike" kern="1200" cap="none" spc="0" normalizeH="0" noProof="0" dirty="0" smtClean="0">
                <a:ln w="190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uLnTx/>
                <a:uFillTx/>
                <a:latin typeface="+mn-lt"/>
                <a:ea typeface="+mn-ea"/>
                <a:cs typeface="+mn-cs"/>
              </a:rPr>
              <a:t> 1293</a:t>
            </a:r>
            <a:endParaRPr kumimoji="0" lang="en-US" sz="1600" i="0" u="none" strike="noStrike" kern="1200" cap="none" spc="0" normalizeH="0" baseline="0" noProof="0" dirty="0">
              <a:ln w="1905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315060" y="1143000"/>
            <a:ext cx="3540365" cy="3767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lowchart: Connector 9"/>
          <p:cNvSpPr/>
          <p:nvPr/>
        </p:nvSpPr>
        <p:spPr>
          <a:xfrm>
            <a:off x="6172200" y="1600200"/>
            <a:ext cx="152400" cy="152400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800" y="4343400"/>
            <a:ext cx="22243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Kitab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Idharul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Haqq</a:t>
            </a:r>
            <a:endParaRPr lang="en-US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Perpetu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" y="3810000"/>
            <a:ext cx="1710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200" b="1" dirty="0" err="1" smtClean="0">
                <a:ln w="18415" cmpd="sng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Sumber</a:t>
            </a:r>
            <a:r>
              <a:rPr lang="en-US" sz="3200" b="1" dirty="0" smtClean="0">
                <a:ln w="18415" cmpd="sng">
                  <a:solidFill>
                    <a:schemeClr val="bg2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4800" y="5257800"/>
            <a:ext cx="203113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Berita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Marcopolo</a:t>
            </a:r>
            <a:endParaRPr lang="en-US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Perpetua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" y="4648200"/>
            <a:ext cx="2209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Kitab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As-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Salatin</a:t>
            </a:r>
            <a:endParaRPr lang="en-US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Perpetua" pitchFamily="18" charset="0"/>
            </a:endParaRPr>
          </a:p>
          <a:p>
            <a:endParaRPr lang="en-US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Perpetua" pitchFamily="18" charset="0"/>
            </a:endParaRPr>
          </a:p>
          <a:p>
            <a:endParaRPr lang="en-US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Perpetua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4800" y="4964668"/>
            <a:ext cx="317849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Silsilah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Raja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Perlak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dan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Perpetua" pitchFamily="18" charset="0"/>
              </a:rPr>
              <a:t>Pasai</a:t>
            </a:r>
            <a:endParaRPr lang="en-US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Perpetua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2967335"/>
            <a:ext cx="1670894" cy="1200329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Sultan </a:t>
            </a:r>
            <a:r>
              <a:rPr lang="en-US" sz="2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Kerajaan</a:t>
            </a:r>
            <a:r>
              <a:rPr lang="en-US" sz="2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</a:t>
            </a:r>
            <a:r>
              <a:rPr lang="en-US" sz="2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Perlak</a:t>
            </a:r>
            <a:r>
              <a:rPr lang="en-US" sz="2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Calisto MT" pitchFamily="18" charset="0"/>
              </a:rPr>
              <a:t> 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95400" y="2133600"/>
            <a:ext cx="2186817" cy="33855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Dinasti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Saiyid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Maulana</a:t>
            </a:r>
            <a:endParaRPr lang="en-US" sz="1600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erpetua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99176" y="4538246"/>
            <a:ext cx="2306024" cy="33855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Dinasti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Makdum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Johan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43400" y="1033046"/>
            <a:ext cx="3886200" cy="33855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Alaidin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Saiyid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Maulana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Abdul Aziz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Syah</a:t>
            </a:r>
            <a:endParaRPr lang="en-US" sz="16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erpetua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43400" y="1490246"/>
            <a:ext cx="3886200" cy="33855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Alaidin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Saiyid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Maulana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Abdul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Rahim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Syah</a:t>
            </a:r>
            <a:endParaRPr lang="en-US" sz="16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erpetua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43400" y="2133600"/>
            <a:ext cx="3886200" cy="33855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Alaidin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Saiyid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Maulana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Abbas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Syah</a:t>
            </a:r>
            <a:endParaRPr lang="en-US" sz="16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erpetua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43400" y="2667000"/>
            <a:ext cx="3886200" cy="33855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Alaidin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Saiyid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Maulana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Ali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Mughayat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Syah</a:t>
            </a:r>
            <a:endParaRPr lang="en-US" sz="16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erpetua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67200" y="5486400"/>
            <a:ext cx="4588225" cy="33855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Makhdum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Alaidin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Saiyid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Maulana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Mahmud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Syah</a:t>
            </a:r>
            <a:endParaRPr lang="en-US" sz="1600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erpetua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67200" y="5029200"/>
            <a:ext cx="4588225" cy="3077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1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Makhdum</a:t>
            </a:r>
            <a:r>
              <a:rPr lang="en-US" sz="1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Alaidin</a:t>
            </a:r>
            <a:r>
              <a:rPr lang="en-US" sz="1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Abdul </a:t>
            </a:r>
            <a:r>
              <a:rPr lang="en-US" sz="1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Malik</a:t>
            </a:r>
            <a:r>
              <a:rPr lang="en-US" sz="1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Syah</a:t>
            </a:r>
            <a:r>
              <a:rPr lang="en-US" sz="1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Johan </a:t>
            </a:r>
            <a:r>
              <a:rPr lang="en-US" sz="1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Berdaulat</a:t>
            </a:r>
            <a:endParaRPr lang="en-US" sz="1400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erpetua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67200" y="4572000"/>
            <a:ext cx="4588225" cy="33855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Makhdum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Alaidin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Malik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Muhammad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Amin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Syah</a:t>
            </a:r>
            <a:endParaRPr lang="en-US" sz="1600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erpetua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67200" y="5943600"/>
            <a:ext cx="4588225" cy="30777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1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Makhdum</a:t>
            </a:r>
            <a:r>
              <a:rPr lang="en-US" sz="1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Alaidin</a:t>
            </a:r>
            <a:r>
              <a:rPr lang="en-US" sz="1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Malik</a:t>
            </a:r>
            <a:r>
              <a:rPr lang="en-US" sz="1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Ibrahim </a:t>
            </a:r>
            <a:r>
              <a:rPr lang="en-US" sz="1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Syah</a:t>
            </a:r>
            <a:r>
              <a:rPr lang="en-US" sz="1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Johan </a:t>
            </a:r>
            <a:r>
              <a:rPr lang="en-US" sz="1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Berdaulat</a:t>
            </a:r>
            <a:endParaRPr lang="en-US" sz="1400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erpetua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267200" y="4114800"/>
            <a:ext cx="4588225" cy="33557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Makhdum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Alaidin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Malik Abdul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Kadir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sz="16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Syah</a:t>
            </a:r>
            <a:r>
              <a:rPr lang="en-US" sz="1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Johan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905000" y="3503612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2362200" y="2472154"/>
            <a:ext cx="6924" cy="10330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3885406" y="1219200"/>
            <a:ext cx="1589" cy="10675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3886200" y="1219200"/>
            <a:ext cx="457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886995" y="1676400"/>
            <a:ext cx="4564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3886200" y="2817812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1" idx="1"/>
          </p:cNvCxnSpPr>
          <p:nvPr/>
        </p:nvCxnSpPr>
        <p:spPr>
          <a:xfrm flipH="1">
            <a:off x="3886996" y="4282588"/>
            <a:ext cx="380204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3505200" y="4724400"/>
            <a:ext cx="381000" cy="15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3482217" y="2286000"/>
            <a:ext cx="4047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rot="5400000">
            <a:off x="3620294" y="2552700"/>
            <a:ext cx="532606" cy="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3886200" y="4282588"/>
            <a:ext cx="796" cy="441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rot="5400000">
            <a:off x="3657600" y="4953000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rot="5400000">
            <a:off x="3657600" y="5410200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rot="5400000">
            <a:off x="3657600" y="5867400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886200" y="2286000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886200" y="4724398"/>
            <a:ext cx="380204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3886200" y="5181598"/>
            <a:ext cx="380204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3886200" y="5638800"/>
            <a:ext cx="380204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3886200" y="6095998"/>
            <a:ext cx="380204" cy="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355276" y="3505200"/>
            <a:ext cx="6924" cy="10330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Action Button: Forward or Next 47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9" name="Action Button: Back or Previous 48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0" name="TextBox 49"/>
          <p:cNvSpPr txBox="1"/>
          <p:nvPr/>
        </p:nvSpPr>
        <p:spPr>
          <a:xfrm>
            <a:off x="457200" y="58674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0607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3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8" presetClass="exit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7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8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9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0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0"/>
                            </p:stCondLst>
                            <p:childTnLst>
                              <p:par>
                                <p:cTn id="14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500"/>
                            </p:stCondLst>
                            <p:childTnLst>
                              <p:par>
                                <p:cTn id="14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6000"/>
                            </p:stCondLst>
                            <p:childTnLst>
                              <p:par>
                                <p:cTn id="1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500"/>
                            </p:stCondLst>
                            <p:childTnLst>
                              <p:par>
                                <p:cTn id="15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7000"/>
                            </p:stCondLst>
                            <p:childTnLst>
                              <p:par>
                                <p:cTn id="1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500"/>
                            </p:stCondLst>
                            <p:childTnLst>
                              <p:par>
                                <p:cTn id="1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8000"/>
                            </p:stCondLst>
                            <p:childTnLst>
                              <p:par>
                                <p:cTn id="16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8500"/>
                            </p:stCondLst>
                            <p:childTnLst>
                              <p:par>
                                <p:cTn id="17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9000"/>
                            </p:stCondLst>
                            <p:childTnLst>
                              <p:par>
                                <p:cTn id="17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9500"/>
                            </p:stCondLst>
                            <p:childTnLst>
                              <p:par>
                                <p:cTn id="18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3500"/>
                            </p:stCondLst>
                            <p:childTnLst>
                              <p:par>
                                <p:cTn id="2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4500"/>
                            </p:stCondLst>
                            <p:childTnLst>
                              <p:par>
                                <p:cTn id="2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00"/>
                            </p:stCondLst>
                            <p:childTnLst>
                              <p:par>
                                <p:cTn id="2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5500"/>
                            </p:stCondLst>
                            <p:childTnLst>
                              <p:par>
                                <p:cTn id="2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600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build="p"/>
      <p:bldP spid="7" grpId="0"/>
      <p:bldP spid="7" grpId="1"/>
      <p:bldP spid="8" grpId="0"/>
      <p:bldP spid="8" grpId="1"/>
      <p:bldP spid="10" grpId="0" animBg="1"/>
      <p:bldP spid="10" grpId="1" animBg="1"/>
      <p:bldP spid="10" grpId="2" animBg="1"/>
      <p:bldP spid="13" grpId="0"/>
      <p:bldP spid="13" grpId="2"/>
      <p:bldP spid="18" grpId="0"/>
      <p:bldP spid="18" grpId="1"/>
      <p:bldP spid="19" grpId="2"/>
      <p:bldP spid="19" grpId="3"/>
      <p:bldP spid="20" grpId="0"/>
      <p:bldP spid="20" grpId="3"/>
      <p:bldP spid="21" grpId="0"/>
      <p:bldP spid="21" grpId="1"/>
      <p:bldP spid="15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50" grpId="0"/>
      <p:bldP spid="50" grpId="1"/>
      <p:bldP spid="5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sunset" dir="t"/>
          </a:scene3d>
          <a:sp3d>
            <a:bevelT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ill Sans Ultra Bold Condensed" pitchFamily="34" charset="0"/>
              </a:rPr>
              <a:t>K e r a j a </a:t>
            </a:r>
            <a:r>
              <a:rPr lang="en-US" sz="36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ill Sans Ultra Bold Condensed" pitchFamily="34" charset="0"/>
              </a:rPr>
              <a:t>a</a:t>
            </a:r>
            <a:r>
              <a:rPr lang="en-US" sz="3600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ill Sans Ultra Bold Condensed" pitchFamily="34" charset="0"/>
              </a:rPr>
              <a:t> n  S a m u d r a  P a s a </a:t>
            </a:r>
            <a:r>
              <a:rPr lang="en-US" sz="3600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Gill Sans Ultra Bold Condensed" pitchFamily="34" charset="0"/>
              </a:rPr>
              <a:t>i</a:t>
            </a:r>
            <a:endParaRPr lang="en-US" sz="3600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Gill Sans Ultra Bold Condense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276600"/>
            <a:ext cx="4191000" cy="7620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pPr>
              <a:buNone/>
            </a:pP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Terletak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pantai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timur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Sumatra, </a:t>
            </a:r>
          </a:p>
          <a:p>
            <a:pPr>
              <a:buNone/>
            </a:pP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sekitar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800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Lhokseumawe</a:t>
            </a:r>
            <a:r>
              <a:rPr lang="en-US" sz="1800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, NAD.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295400"/>
            <a:ext cx="3591017" cy="36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4194048"/>
            <a:ext cx="1714500" cy="91440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Perpetua" pitchFamily="18" charset="0"/>
              </a:rPr>
              <a:t>Sumber</a:t>
            </a:r>
            <a:r>
              <a:rPr lang="en-US" sz="32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Perpetua" pitchFamily="18" charset="0"/>
              </a:rPr>
              <a:t>:</a:t>
            </a:r>
            <a:endParaRPr kumimoji="0" lang="en-US" sz="3200" b="1" i="0" u="none" strike="noStrike" kern="1200" cap="none" spc="0" normalizeH="0" baseline="0" noProof="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76200" y="1524000"/>
            <a:ext cx="4191000" cy="11430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Agency FB" pitchFamily="34" charset="0"/>
              </a:rPr>
              <a:t>        </a:t>
            </a:r>
            <a:r>
              <a:rPr lang="en-US" sz="2400" dirty="0" err="1" smtClean="0">
                <a:latin typeface="Agency FB" pitchFamily="34" charset="0"/>
              </a:rPr>
              <a:t>Kerajaan</a:t>
            </a:r>
            <a:r>
              <a:rPr lang="en-US" sz="2400" dirty="0" smtClean="0">
                <a:latin typeface="Agency FB" pitchFamily="34" charset="0"/>
              </a:rPr>
              <a:t> </a:t>
            </a:r>
            <a:r>
              <a:rPr lang="en-US" sz="2400" dirty="0" err="1" smtClean="0">
                <a:latin typeface="Agency FB" pitchFamily="34" charset="0"/>
              </a:rPr>
              <a:t>Samudra</a:t>
            </a:r>
            <a:r>
              <a:rPr lang="en-US" sz="2400" dirty="0" smtClean="0">
                <a:latin typeface="Agency FB" pitchFamily="34" charset="0"/>
              </a:rPr>
              <a:t> </a:t>
            </a:r>
            <a:r>
              <a:rPr lang="en-US" sz="2400" dirty="0" err="1" smtClean="0">
                <a:latin typeface="Agency FB" pitchFamily="34" charset="0"/>
              </a:rPr>
              <a:t>Pasai</a:t>
            </a:r>
            <a:r>
              <a:rPr lang="en-US" sz="2400" dirty="0" smtClean="0">
                <a:latin typeface="Agency FB" pitchFamily="34" charset="0"/>
              </a:rPr>
              <a:t> </a:t>
            </a:r>
            <a:r>
              <a:rPr lang="en-US" sz="2400" dirty="0" err="1" smtClean="0">
                <a:latin typeface="Agency FB" pitchFamily="34" charset="0"/>
              </a:rPr>
              <a:t>mulai</a:t>
            </a:r>
            <a:r>
              <a:rPr lang="en-US" sz="2400" dirty="0" smtClean="0">
                <a:latin typeface="Agency FB" pitchFamily="34" charset="0"/>
              </a:rPr>
              <a:t> </a:t>
            </a:r>
            <a:r>
              <a:rPr lang="en-US" sz="2400" dirty="0" err="1" smtClean="0">
                <a:latin typeface="Agency FB" pitchFamily="34" charset="0"/>
              </a:rPr>
              <a:t>berdiri</a:t>
            </a:r>
            <a:r>
              <a:rPr lang="en-US" sz="2400" dirty="0" smtClean="0">
                <a:latin typeface="Agency FB" pitchFamily="34" charset="0"/>
              </a:rPr>
              <a:t>  </a:t>
            </a:r>
            <a:r>
              <a:rPr lang="en-US" sz="2400" dirty="0" err="1" smtClean="0">
                <a:latin typeface="Agency FB" pitchFamily="34" charset="0"/>
              </a:rPr>
              <a:t>pada</a:t>
            </a:r>
            <a:r>
              <a:rPr lang="en-US" sz="2400" dirty="0" smtClean="0">
                <a:latin typeface="Agency FB" pitchFamily="34" charset="0"/>
              </a:rPr>
              <a:t> </a:t>
            </a:r>
            <a:r>
              <a:rPr lang="en-US" sz="2400" dirty="0" err="1" smtClean="0">
                <a:latin typeface="Agency FB" pitchFamily="34" charset="0"/>
              </a:rPr>
              <a:t>abad</a:t>
            </a:r>
            <a:r>
              <a:rPr lang="en-US" sz="2400" dirty="0" smtClean="0">
                <a:latin typeface="Agency FB" pitchFamily="34" charset="0"/>
              </a:rPr>
              <a:t> </a:t>
            </a:r>
            <a:r>
              <a:rPr lang="en-US" sz="2400" dirty="0" err="1" smtClean="0">
                <a:latin typeface="Agency FB" pitchFamily="34" charset="0"/>
              </a:rPr>
              <a:t>ke</a:t>
            </a:r>
            <a:r>
              <a:rPr lang="en-US" sz="2400" dirty="0" smtClean="0">
                <a:latin typeface="Agency FB" pitchFamily="34" charset="0"/>
              </a:rPr>
              <a:t> 13 </a:t>
            </a:r>
            <a:r>
              <a:rPr lang="en-US" sz="2400" dirty="0" err="1" smtClean="0">
                <a:latin typeface="Agency FB" pitchFamily="34" charset="0"/>
              </a:rPr>
              <a:t>seiring</a:t>
            </a:r>
            <a:r>
              <a:rPr lang="en-US" sz="2400" dirty="0" smtClean="0">
                <a:latin typeface="Agency FB" pitchFamily="34" charset="0"/>
              </a:rPr>
              <a:t> </a:t>
            </a:r>
            <a:r>
              <a:rPr lang="en-US" sz="2400" dirty="0" err="1" smtClean="0">
                <a:latin typeface="Agency FB" pitchFamily="34" charset="0"/>
              </a:rPr>
              <a:t>dengan</a:t>
            </a:r>
            <a:r>
              <a:rPr lang="en-US" sz="2400" dirty="0" smtClean="0">
                <a:latin typeface="Agency FB" pitchFamily="34" charset="0"/>
              </a:rPr>
              <a:t> </a:t>
            </a:r>
            <a:r>
              <a:rPr lang="en-US" sz="2400" dirty="0" err="1" smtClean="0">
                <a:latin typeface="Agency FB" pitchFamily="34" charset="0"/>
              </a:rPr>
              <a:t>runtuhnya</a:t>
            </a:r>
            <a:r>
              <a:rPr lang="en-US" sz="2400" dirty="0" smtClean="0">
                <a:latin typeface="Agency FB" pitchFamily="34" charset="0"/>
              </a:rPr>
              <a:t> </a:t>
            </a:r>
            <a:r>
              <a:rPr lang="en-US" sz="2400" dirty="0" err="1" smtClean="0">
                <a:latin typeface="Agency FB" pitchFamily="34" charset="0"/>
              </a:rPr>
              <a:t>Kerajaan</a:t>
            </a:r>
            <a:r>
              <a:rPr lang="en-US" sz="2400" dirty="0" smtClean="0">
                <a:latin typeface="Agency FB" pitchFamily="34" charset="0"/>
              </a:rPr>
              <a:t> </a:t>
            </a:r>
            <a:r>
              <a:rPr lang="en-US" sz="2400" dirty="0" err="1" smtClean="0">
                <a:latin typeface="Agency FB" pitchFamily="34" charset="0"/>
              </a:rPr>
              <a:t>Sriwijaya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gency FB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2590800"/>
            <a:ext cx="3962400" cy="91440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</a:rPr>
              <a:t>Lokasi</a:t>
            </a:r>
            <a:endParaRPr kumimoji="0" lang="en-US" sz="3200" b="1" i="0" u="none" strike="noStrike" kern="1200" cap="none" spc="0" normalizeH="0" baseline="0" noProof="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4724400"/>
            <a:ext cx="3276600" cy="19050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erpetua" pitchFamily="18" charset="0"/>
              </a:rPr>
              <a:t>BERITA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erpetua" pitchFamily="18" charset="0"/>
              </a:rPr>
              <a:t> MARCOPOLO</a:t>
            </a:r>
            <a:endParaRPr lang="en-US" b="1" dirty="0" smtClean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Perpetua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erpetua" pitchFamily="18" charset="0"/>
              </a:rPr>
              <a:t>BERITA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erpetua" pitchFamily="18" charset="0"/>
              </a:rPr>
              <a:t> TOME PIRES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baseline="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BERITA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IBNU BATUTAH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erpetua" pitchFamily="18" charset="0"/>
              </a:rPr>
              <a:t>NISAN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erpetua" pitchFamily="18" charset="0"/>
              </a:rPr>
              <a:t> SULTAN MALIK AS – SALEH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baseline="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HIKAYAT RAJA-RAJA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 </a:t>
            </a:r>
            <a:r>
              <a:rPr lang="en-US" b="1" baseline="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PASAI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erpetua" pitchFamily="18" charset="0"/>
              </a:rPr>
              <a:t>SEJARAH MELAYU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baseline="0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Perpetua" pitchFamily="18" charset="0"/>
              </a:rPr>
              <a:t>NISAN KUBUR RATU NAHRASIYAH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erpetua" pitchFamily="18" charset="0"/>
              </a:rPr>
              <a:t>MATA UANG LOGAM EMAS DIRHAM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Perpetua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95800" y="5181600"/>
            <a:ext cx="4419600" cy="12954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	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Lengkapilah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gambar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peta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Sumatra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/>
              <a:t>membubuhkan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bulatan</a:t>
            </a:r>
            <a:r>
              <a:rPr lang="en-US" dirty="0" smtClean="0"/>
              <a:t> </a:t>
            </a:r>
            <a:r>
              <a:rPr lang="en-US" dirty="0" err="1" smtClean="0"/>
              <a:t>hitam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kerajaan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299992" y="3124200"/>
            <a:ext cx="1981200" cy="612648"/>
          </a:xfrm>
          <a:prstGeom prst="flowChartAlternate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Sultan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Kerajaan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Samudra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Pasai</a:t>
            </a:r>
            <a:endParaRPr lang="en-US" sz="2000" b="1" dirty="0">
              <a:ln>
                <a:solidFill>
                  <a:srgbClr val="FFC000"/>
                </a:solidFill>
              </a:ln>
              <a:latin typeface="Perpetua" pitchFamily="18" charset="0"/>
            </a:endParaRPr>
          </a:p>
        </p:txBody>
      </p:sp>
      <p:sp>
        <p:nvSpPr>
          <p:cNvPr id="18" name="Flowchart: Alternate Process 17"/>
          <p:cNvSpPr/>
          <p:nvPr/>
        </p:nvSpPr>
        <p:spPr>
          <a:xfrm>
            <a:off x="3581400" y="990600"/>
            <a:ext cx="3124200" cy="612648"/>
          </a:xfrm>
          <a:prstGeom prst="flowChartAlternate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Malik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As-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Saleh</a:t>
            </a:r>
            <a:endParaRPr lang="en-US" sz="2000" b="1" dirty="0">
              <a:ln>
                <a:solidFill>
                  <a:srgbClr val="FFC000"/>
                </a:solidFill>
              </a:ln>
              <a:latin typeface="Perpetua" pitchFamily="18" charset="0"/>
            </a:endParaRPr>
          </a:p>
        </p:txBody>
      </p:sp>
      <p:sp>
        <p:nvSpPr>
          <p:cNvPr id="19" name="Flowchart: Alternate Process 18"/>
          <p:cNvSpPr/>
          <p:nvPr/>
        </p:nvSpPr>
        <p:spPr>
          <a:xfrm>
            <a:off x="3576592" y="1827276"/>
            <a:ext cx="3124200" cy="612648"/>
          </a:xfrm>
          <a:prstGeom prst="flowChartAlternate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Muhammad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Malik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Al-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Tahir</a:t>
            </a:r>
            <a:endParaRPr lang="en-US" sz="2000" b="1" dirty="0">
              <a:ln>
                <a:solidFill>
                  <a:srgbClr val="FFC000"/>
                </a:solidFill>
              </a:ln>
              <a:latin typeface="Perpetua" pitchFamily="18" charset="0"/>
            </a:endParaRPr>
          </a:p>
        </p:txBody>
      </p:sp>
      <p:sp>
        <p:nvSpPr>
          <p:cNvPr id="20" name="Flowchart: Alternate Process 19"/>
          <p:cNvSpPr/>
          <p:nvPr/>
        </p:nvSpPr>
        <p:spPr>
          <a:xfrm>
            <a:off x="3581400" y="2680252"/>
            <a:ext cx="3124200" cy="612648"/>
          </a:xfrm>
          <a:prstGeom prst="flowChartAlternate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Mahmud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Malik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Al-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Zahir</a:t>
            </a:r>
            <a:endParaRPr lang="en-US" sz="2000" b="1" dirty="0">
              <a:ln>
                <a:solidFill>
                  <a:srgbClr val="FFC000"/>
                </a:solidFill>
              </a:ln>
              <a:latin typeface="Perpetua" pitchFamily="18" charset="0"/>
            </a:endParaRPr>
          </a:p>
        </p:txBody>
      </p:sp>
      <p:sp>
        <p:nvSpPr>
          <p:cNvPr id="21" name="Flowchart: Alternate Process 20"/>
          <p:cNvSpPr/>
          <p:nvPr/>
        </p:nvSpPr>
        <p:spPr>
          <a:xfrm>
            <a:off x="3576592" y="3581400"/>
            <a:ext cx="3124200" cy="612648"/>
          </a:xfrm>
          <a:prstGeom prst="flowChartAlternate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Zainal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Abidin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Malik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Al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Zahir</a:t>
            </a:r>
            <a:endParaRPr lang="en-US" sz="2000" b="1" dirty="0">
              <a:ln>
                <a:solidFill>
                  <a:srgbClr val="FFC000"/>
                </a:solidFill>
              </a:ln>
              <a:latin typeface="Perpetua" pitchFamily="18" charset="0"/>
            </a:endParaRPr>
          </a:p>
        </p:txBody>
      </p:sp>
      <p:sp>
        <p:nvSpPr>
          <p:cNvPr id="22" name="Flowchart: Alternate Process 21"/>
          <p:cNvSpPr/>
          <p:nvPr/>
        </p:nvSpPr>
        <p:spPr>
          <a:xfrm>
            <a:off x="3576592" y="4419600"/>
            <a:ext cx="3124200" cy="612648"/>
          </a:xfrm>
          <a:prstGeom prst="flowChartAlternate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Nahrisyah</a:t>
            </a:r>
            <a:endParaRPr lang="en-US" sz="2000" b="1" dirty="0">
              <a:ln>
                <a:solidFill>
                  <a:srgbClr val="FFC000"/>
                </a:solidFill>
              </a:ln>
              <a:latin typeface="Perpetua" pitchFamily="18" charset="0"/>
            </a:endParaRPr>
          </a:p>
        </p:txBody>
      </p:sp>
      <p:sp>
        <p:nvSpPr>
          <p:cNvPr id="23" name="Flowchart: Alternate Process 22"/>
          <p:cNvSpPr/>
          <p:nvPr/>
        </p:nvSpPr>
        <p:spPr>
          <a:xfrm>
            <a:off x="3576592" y="5257800"/>
            <a:ext cx="3124200" cy="612648"/>
          </a:xfrm>
          <a:prstGeom prst="flowChartAlternate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Abu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Zaid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Malik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al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Zahir</a:t>
            </a:r>
            <a:endParaRPr lang="en-US" sz="2000" b="1" dirty="0">
              <a:ln>
                <a:solidFill>
                  <a:srgbClr val="FFC000"/>
                </a:solidFill>
              </a:ln>
              <a:latin typeface="Perpetua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281192" y="3429000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738392" y="1295400"/>
            <a:ext cx="838200" cy="15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 flipH="1" flipV="1">
            <a:off x="2318895" y="2552303"/>
            <a:ext cx="838200" cy="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738392" y="2133600"/>
            <a:ext cx="838200" cy="15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738392" y="2971800"/>
            <a:ext cx="838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2509792" y="3657600"/>
            <a:ext cx="457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2509395" y="3200003"/>
            <a:ext cx="457200" cy="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738392" y="3886200"/>
            <a:ext cx="838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2319292" y="4304506"/>
            <a:ext cx="837406" cy="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22" idx="1"/>
          </p:cNvCxnSpPr>
          <p:nvPr/>
        </p:nvCxnSpPr>
        <p:spPr>
          <a:xfrm flipV="1">
            <a:off x="2738392" y="4725924"/>
            <a:ext cx="838200" cy="15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>
            <a:off x="2319292" y="5143500"/>
            <a:ext cx="838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endCxn id="23" idx="1"/>
          </p:cNvCxnSpPr>
          <p:nvPr/>
        </p:nvCxnSpPr>
        <p:spPr>
          <a:xfrm>
            <a:off x="2738392" y="5562600"/>
            <a:ext cx="838200" cy="15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Flowchart: Alternate Process 109"/>
          <p:cNvSpPr/>
          <p:nvPr/>
        </p:nvSpPr>
        <p:spPr>
          <a:xfrm>
            <a:off x="3576592" y="6096000"/>
            <a:ext cx="3124200" cy="612648"/>
          </a:xfrm>
          <a:prstGeom prst="flowChartAlternateProcess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Abu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Zaid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Malik</a:t>
            </a:r>
            <a:r>
              <a:rPr lang="en-US" sz="2000" b="1" dirty="0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 al </a:t>
            </a:r>
            <a:r>
              <a:rPr lang="en-US" sz="2000" b="1" dirty="0" err="1" smtClean="0">
                <a:ln>
                  <a:solidFill>
                    <a:srgbClr val="FFC000"/>
                  </a:solidFill>
                </a:ln>
                <a:latin typeface="Perpetua" pitchFamily="18" charset="0"/>
              </a:rPr>
              <a:t>Zahir</a:t>
            </a:r>
            <a:endParaRPr lang="en-US" sz="2000" b="1" dirty="0">
              <a:ln>
                <a:solidFill>
                  <a:srgbClr val="FFC000"/>
                </a:solidFill>
              </a:ln>
              <a:latin typeface="Perpetua" pitchFamily="18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rot="5400000" flipH="1" flipV="1">
            <a:off x="2318895" y="1714103"/>
            <a:ext cx="838200" cy="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rot="5400000">
            <a:off x="2319292" y="5981700"/>
            <a:ext cx="8382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110" idx="1"/>
          </p:cNvCxnSpPr>
          <p:nvPr/>
        </p:nvCxnSpPr>
        <p:spPr>
          <a:xfrm>
            <a:off x="2738392" y="6400800"/>
            <a:ext cx="838200" cy="15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Action Button: Forward or Next 34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8" name="Action Button: Back or Previous 37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3912183" y="63246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0249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0"/>
                            </p:stCondLst>
                            <p:childTnLst>
                              <p:par>
                                <p:cTn id="1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500"/>
                            </p:stCondLst>
                            <p:childTnLst>
                              <p:par>
                                <p:cTn id="1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000"/>
                            </p:stCondLst>
                            <p:childTnLst>
                              <p:par>
                                <p:cTn id="1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500"/>
                            </p:stCondLst>
                            <p:childTnLst>
                              <p:par>
                                <p:cTn id="1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000"/>
                            </p:stCondLst>
                            <p:childTnLst>
                              <p:par>
                                <p:cTn id="1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500"/>
                            </p:stCondLst>
                            <p:childTnLst>
                              <p:par>
                                <p:cTn id="1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000"/>
                            </p:stCondLst>
                            <p:childTnLst>
                              <p:par>
                                <p:cTn id="15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9500"/>
                            </p:stCondLst>
                            <p:childTnLst>
                              <p:par>
                                <p:cTn id="15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  <p:bldP spid="3" grpId="1" build="p"/>
      <p:bldP spid="6" grpId="0"/>
      <p:bldP spid="6" grpId="1"/>
      <p:bldP spid="7" grpId="0"/>
      <p:bldP spid="7" grpId="1"/>
      <p:bldP spid="8" grpId="0"/>
      <p:bldP spid="8" grpId="1"/>
      <p:bldP spid="9" grpId="0" animBg="1"/>
      <p:bldP spid="9" grpId="1" animBg="1"/>
      <p:bldP spid="11" grpId="0"/>
      <p:bldP spid="11" grpId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10" grpId="0" animBg="1"/>
      <p:bldP spid="39" grpId="0"/>
      <p:bldP spid="39" grpId="1"/>
      <p:bldP spid="3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 e r a j a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n   A c e h  </a:t>
            </a:r>
            <a:b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 a r u s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a l a m</a:t>
            </a:r>
            <a:endParaRPr lang="en-US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lvl="0"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err="1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Lokasi</a:t>
            </a:r>
            <a:r>
              <a:rPr lang="en-US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: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sz="2600" b="1" dirty="0" smtClean="0"/>
          </a:p>
          <a:p>
            <a:pPr lvl="0">
              <a:buNone/>
            </a:pPr>
            <a:endParaRPr lang="en-US" b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3429000"/>
            <a:ext cx="4343400" cy="7620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	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Terletak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ujung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utara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Pulau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Sumatra,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pusat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kesultanan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terletak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Banda Aceh (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Kotaraja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524000"/>
            <a:ext cx="4191000" cy="7620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err="1" smtClean="0">
                <a:latin typeface="Agency FB" pitchFamily="34" charset="0"/>
              </a:rPr>
              <a:t>Kesultanan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dirty="0" err="1" smtClean="0">
                <a:latin typeface="Agency FB" pitchFamily="34" charset="0"/>
              </a:rPr>
              <a:t>ini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dirty="0" err="1" smtClean="0">
                <a:latin typeface="Agency FB" pitchFamily="34" charset="0"/>
              </a:rPr>
              <a:t>berdiri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dirty="0" err="1" smtClean="0">
                <a:latin typeface="Agency FB" pitchFamily="34" charset="0"/>
              </a:rPr>
              <a:t>pada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dirty="0" err="1" smtClean="0">
                <a:latin typeface="Agency FB" pitchFamily="34" charset="0"/>
              </a:rPr>
              <a:t>tahun</a:t>
            </a:r>
            <a:r>
              <a:rPr lang="en-US" sz="2000" dirty="0" smtClean="0">
                <a:latin typeface="Agency FB" pitchFamily="34" charset="0"/>
              </a:rPr>
              <a:t>  1514 M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err="1" smtClean="0">
                <a:latin typeface="Agency FB" pitchFamily="34" charset="0"/>
              </a:rPr>
              <a:t>oleh</a:t>
            </a:r>
            <a:r>
              <a:rPr lang="en-US" sz="2000" dirty="0" smtClean="0">
                <a:latin typeface="Agency FB" pitchFamily="34" charset="0"/>
              </a:rPr>
              <a:t> Sultan Ali </a:t>
            </a:r>
            <a:r>
              <a:rPr lang="en-US" sz="2000" dirty="0" err="1" smtClean="0">
                <a:latin typeface="Agency FB" pitchFamily="34" charset="0"/>
              </a:rPr>
              <a:t>Mughayat</a:t>
            </a:r>
            <a:r>
              <a:rPr lang="en-US" sz="2000" dirty="0" smtClean="0">
                <a:latin typeface="Agency FB" pitchFamily="34" charset="0"/>
              </a:rPr>
              <a:t> </a:t>
            </a:r>
            <a:r>
              <a:rPr lang="en-US" sz="2000" dirty="0" err="1" smtClean="0">
                <a:latin typeface="Agency FB" pitchFamily="34" charset="0"/>
              </a:rPr>
              <a:t>Syah</a:t>
            </a: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gency FB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3" descr="D:\aceh 2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FF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5486400" y="1524000"/>
            <a:ext cx="3200400" cy="4062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Front"/>
            <a:lightRig rig="threePt" dir="t"/>
          </a:scene3d>
        </p:spPr>
      </p:pic>
      <p:sp>
        <p:nvSpPr>
          <p:cNvPr id="14" name="Flowchart: Connector 13"/>
          <p:cNvSpPr/>
          <p:nvPr/>
        </p:nvSpPr>
        <p:spPr>
          <a:xfrm>
            <a:off x="5715000" y="1828800"/>
            <a:ext cx="228600" cy="228600"/>
          </a:xfrm>
          <a:prstGeom prst="flowChartConnector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/>
          <p:cNvSpPr/>
          <p:nvPr/>
        </p:nvSpPr>
        <p:spPr>
          <a:xfrm>
            <a:off x="76200" y="3429000"/>
            <a:ext cx="1676400" cy="685800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Sumber</a:t>
            </a:r>
            <a:endParaRPr lang="en-US" sz="28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1752600" y="3733800"/>
            <a:ext cx="3810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 flipV="1">
            <a:off x="1789906" y="3390900"/>
            <a:ext cx="686594" cy="79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1447403" y="2361803"/>
            <a:ext cx="1371600" cy="79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33600" y="1676400"/>
            <a:ext cx="3810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Flowchart: Alternate Process 18"/>
          <p:cNvSpPr/>
          <p:nvPr/>
        </p:nvSpPr>
        <p:spPr>
          <a:xfrm>
            <a:off x="2514600" y="1371600"/>
            <a:ext cx="2819400" cy="685800"/>
          </a:xfrm>
          <a:prstGeom prst="flowChartAlternateProcess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1. </a:t>
            </a:r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Gunongan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di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bekas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Taman </a:t>
            </a:r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Ghairah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Kesultanan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Aceh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133600" y="3048000"/>
            <a:ext cx="3810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Flowchart: Alternate Process 20"/>
          <p:cNvSpPr/>
          <p:nvPr/>
        </p:nvSpPr>
        <p:spPr>
          <a:xfrm>
            <a:off x="2514600" y="2743200"/>
            <a:ext cx="2819400" cy="685800"/>
          </a:xfrm>
          <a:prstGeom prst="flowChartAlternateProcess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2. </a:t>
            </a:r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Makam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sultan-sultan Aceh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5400000">
            <a:off x="1676400" y="4191000"/>
            <a:ext cx="9144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33600" y="4648200"/>
            <a:ext cx="3048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Flowchart: Alternate Process 23"/>
          <p:cNvSpPr/>
          <p:nvPr/>
        </p:nvSpPr>
        <p:spPr>
          <a:xfrm>
            <a:off x="2438400" y="4267200"/>
            <a:ext cx="2819400" cy="685800"/>
          </a:xfrm>
          <a:prstGeom prst="flowChartAlternateProcess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3. </a:t>
            </a:r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Masjid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Raya </a:t>
            </a:r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Baiturrahman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1408906" y="5372100"/>
            <a:ext cx="1448594" cy="79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33600" y="6096000"/>
            <a:ext cx="304800" cy="158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Flowchart: Alternate Process 26"/>
          <p:cNvSpPr/>
          <p:nvPr/>
        </p:nvSpPr>
        <p:spPr>
          <a:xfrm>
            <a:off x="2438400" y="5715000"/>
            <a:ext cx="2819400" cy="685800"/>
          </a:xfrm>
          <a:prstGeom prst="flowChartAlternateProcess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4. </a:t>
            </a:r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Kitab</a:t>
            </a:r>
            <a:r>
              <a:rPr lang="en-US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Bustanulsalatin</a:t>
            </a:r>
            <a:endParaRPr lang="en-US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422392" y="2895600"/>
            <a:ext cx="1207008" cy="484632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5346192" y="4419600"/>
            <a:ext cx="1207008" cy="484632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5" descr="D:\makam_sultan_iskandar_muda.png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1937" y="2590800"/>
            <a:ext cx="1967263" cy="1196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8560" y="4038600"/>
            <a:ext cx="2273040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D:\gunonga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0063" y="914400"/>
            <a:ext cx="1989137" cy="1492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Right Arrow 31"/>
          <p:cNvSpPr/>
          <p:nvPr/>
        </p:nvSpPr>
        <p:spPr>
          <a:xfrm>
            <a:off x="5410200" y="1447800"/>
            <a:ext cx="1207008" cy="484632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5334000" y="5763768"/>
            <a:ext cx="1207008" cy="484632"/>
          </a:xfrm>
          <a:prstGeom prst="rightArrow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D:\bustanul salati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9000" y="5381538"/>
            <a:ext cx="1335277" cy="1019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Action Button: Forward or Next 33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5" name="Action Button: Back or Previous 34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8" name="TextBox 37"/>
          <p:cNvSpPr txBox="1"/>
          <p:nvPr/>
        </p:nvSpPr>
        <p:spPr>
          <a:xfrm>
            <a:off x="1371600" y="52578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7194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000"/>
                            </p:stCondLst>
                            <p:childTnLst>
                              <p:par>
                                <p:cTn id="9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00"/>
                            </p:stCondLst>
                            <p:childTnLst>
                              <p:par>
                                <p:cTn id="1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000"/>
                            </p:stCondLst>
                            <p:childTnLst>
                              <p:par>
                                <p:cTn id="1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000"/>
                            </p:stCondLst>
                            <p:childTnLst>
                              <p:par>
                                <p:cTn id="1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9500"/>
                            </p:stCondLst>
                            <p:childTnLst>
                              <p:par>
                                <p:cTn id="1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5" grpId="0"/>
      <p:bldP spid="5" grpId="1"/>
      <p:bldP spid="14" grpId="0" animBg="1"/>
      <p:bldP spid="14" grpId="1" animBg="1"/>
      <p:bldP spid="14" grpId="2" animBg="1"/>
      <p:bldP spid="11" grpId="0" animBg="1"/>
      <p:bldP spid="19" grpId="0" animBg="1"/>
      <p:bldP spid="21" grpId="0" animBg="1"/>
      <p:bldP spid="24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8" grpId="0"/>
      <p:bldP spid="38" grpId="1"/>
      <p:bldP spid="3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doni MT Black" pitchFamily="18" charset="0"/>
              </a:rPr>
              <a:t>K e r a j a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doni MT Black" pitchFamily="18" charset="0"/>
              </a:rPr>
              <a:t>a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doni MT Black" pitchFamily="18" charset="0"/>
              </a:rPr>
              <a:t> n   S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doni MT Black" pitchFamily="18" charset="0"/>
              </a:rPr>
              <a:t>i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doni MT Black" pitchFamily="18" charset="0"/>
              </a:rPr>
              <a:t> a k   S r </a:t>
            </a: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doni MT Black" pitchFamily="18" charset="0"/>
              </a:rPr>
              <a:t>i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doni MT Black" pitchFamily="18" charset="0"/>
              </a:rPr>
              <a:t>  </a:t>
            </a:r>
            <a:b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doni MT Black" pitchFamily="18" charset="0"/>
              </a:rPr>
            </a:br>
            <a:r>
              <a:rPr lang="en-US" b="1" spc="50" dirty="0" err="1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doni MT Black" pitchFamily="18" charset="0"/>
              </a:rPr>
              <a:t>I</a:t>
            </a:r>
            <a:r>
              <a:rPr lang="en-US" b="1" spc="50" dirty="0" smtClean="0">
                <a:ln w="11430"/>
                <a:solidFill>
                  <a:schemeClr val="accent2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doni MT Black" pitchFamily="18" charset="0"/>
              </a:rPr>
              <a:t> n d e r a p u r a</a:t>
            </a:r>
            <a:endParaRPr lang="en-US" b="1" spc="50" dirty="0">
              <a:ln w="11430"/>
              <a:solidFill>
                <a:schemeClr val="accent2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odoni MT Black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525963"/>
          </a:xfrm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     	</a:t>
            </a:r>
            <a:r>
              <a:rPr lang="en-US" sz="1800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Pada</a:t>
            </a:r>
            <a:r>
              <a:rPr lang="en-US" sz="1800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  </a:t>
            </a:r>
            <a:r>
              <a:rPr lang="en-US" sz="1800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awalnya</a:t>
            </a:r>
            <a:r>
              <a:rPr lang="en-US" sz="1800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,  </a:t>
            </a:r>
            <a:r>
              <a:rPr lang="en-US" sz="1800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Kerajaan</a:t>
            </a:r>
            <a:r>
              <a:rPr lang="en-US" sz="1800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 </a:t>
            </a:r>
            <a:r>
              <a:rPr lang="fi-FI" sz="1800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Siak  merupakan  kerajaan  bawahan  Kerajaan  Malaka  pada masa pemerintahan Sultan Mansyur Syah</a:t>
            </a:r>
            <a:endParaRPr lang="en-US" sz="1800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24400" y="1676400"/>
            <a:ext cx="426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2667000"/>
            <a:ext cx="4572000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Menurut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berita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 Tome 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Pires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, 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Kerajaan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 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Siak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 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menghasilkan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 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padi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, 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madu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, 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kitin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,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rotan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, 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obat-obatan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, 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timah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, 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dan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  </a:t>
            </a:r>
            <a:r>
              <a:rPr lang="en-US" dirty="0" err="1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emas</a:t>
            </a:r>
            <a:r>
              <a:rPr lang="en-US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Agency FB" pitchFamily="34" charset="0"/>
              </a:rPr>
              <a:t>.</a:t>
            </a:r>
            <a:endParaRPr lang="en-US" dirty="0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Agency FB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3505200"/>
            <a:ext cx="121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 err="1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Lokasi</a:t>
            </a:r>
            <a:r>
              <a:rPr lang="en-US" sz="2800" b="1" dirty="0" smtClean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3886200"/>
            <a:ext cx="4572000" cy="64633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spAutoFit/>
          </a:bodyPr>
          <a:lstStyle/>
          <a:p>
            <a:r>
              <a:rPr lang="en-US" dirty="0" err="1" smtClean="0">
                <a:latin typeface="Agency FB" pitchFamily="34" charset="0"/>
              </a:rPr>
              <a:t>Kerajaan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Siak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terletak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di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kabupaten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Siak</a:t>
            </a:r>
            <a:r>
              <a:rPr lang="en-US" dirty="0" smtClean="0">
                <a:latin typeface="Agency FB" pitchFamily="34" charset="0"/>
              </a:rPr>
              <a:t>, 125 km </a:t>
            </a:r>
            <a:r>
              <a:rPr lang="en-US" dirty="0" err="1" smtClean="0">
                <a:latin typeface="Agency FB" pitchFamily="34" charset="0"/>
              </a:rPr>
              <a:t>dari</a:t>
            </a:r>
            <a:r>
              <a:rPr lang="en-US" dirty="0" smtClean="0">
                <a:latin typeface="Agency FB" pitchFamily="34" charset="0"/>
              </a:rPr>
              <a:t> </a:t>
            </a:r>
            <a:r>
              <a:rPr lang="en-US" dirty="0" err="1" smtClean="0">
                <a:latin typeface="Agency FB" pitchFamily="34" charset="0"/>
              </a:rPr>
              <a:t>Pekanbaru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2514600"/>
            <a:ext cx="2667000" cy="178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219200" y="4800600"/>
            <a:ext cx="7924800" cy="12003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marL="284163" indent="-284163"/>
            <a:r>
              <a:rPr lang="en-US" dirty="0" smtClean="0"/>
              <a:t>1. </a:t>
            </a:r>
            <a:r>
              <a:rPr lang="en-US" dirty="0" smtClean="0"/>
              <a:t>	</a:t>
            </a:r>
            <a:r>
              <a:rPr lang="en-US" dirty="0" err="1" smtClean="0"/>
              <a:t>Lengkapilah</a:t>
            </a:r>
            <a:r>
              <a:rPr lang="en-US" dirty="0" smtClean="0"/>
              <a:t>  </a:t>
            </a:r>
            <a:r>
              <a:rPr lang="en-US" dirty="0" err="1" smtClean="0"/>
              <a:t>gambar</a:t>
            </a:r>
            <a:r>
              <a:rPr lang="en-US" dirty="0" smtClean="0"/>
              <a:t>  </a:t>
            </a:r>
            <a:r>
              <a:rPr lang="en-US" dirty="0" err="1" smtClean="0"/>
              <a:t>peta</a:t>
            </a:r>
            <a:r>
              <a:rPr lang="en-US" dirty="0" smtClean="0"/>
              <a:t>  Sumatra  </a:t>
            </a:r>
            <a:r>
              <a:rPr lang="en-US" dirty="0" err="1" smtClean="0"/>
              <a:t>di</a:t>
            </a:r>
            <a:r>
              <a:rPr lang="en-US" dirty="0" smtClean="0"/>
              <a:t> 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membubuhkan</a:t>
            </a:r>
            <a:r>
              <a:rPr lang="en-US" dirty="0" smtClean="0"/>
              <a:t>  </a:t>
            </a:r>
            <a:r>
              <a:rPr lang="en-US" dirty="0" err="1" smtClean="0"/>
              <a:t>tanda</a:t>
            </a:r>
            <a:r>
              <a:rPr lang="en-US" dirty="0" smtClean="0"/>
              <a:t>  </a:t>
            </a:r>
            <a:r>
              <a:rPr lang="en-US" dirty="0" err="1" smtClean="0"/>
              <a:t>bulatan</a:t>
            </a:r>
            <a:r>
              <a:rPr lang="en-US" dirty="0" smtClean="0"/>
              <a:t>  </a:t>
            </a:r>
            <a:r>
              <a:rPr lang="en-US" dirty="0" err="1" smtClean="0"/>
              <a:t>hitam</a:t>
            </a:r>
            <a:r>
              <a:rPr lang="en-US" dirty="0" smtClean="0"/>
              <a:t>  </a:t>
            </a:r>
            <a:r>
              <a:rPr lang="en-US" dirty="0" err="1" smtClean="0"/>
              <a:t>sebagai</a:t>
            </a:r>
            <a:r>
              <a:rPr lang="en-US" dirty="0" smtClean="0"/>
              <a:t>  </a:t>
            </a:r>
            <a:r>
              <a:rPr lang="en-US" dirty="0" err="1" smtClean="0"/>
              <a:t>tanda</a:t>
            </a:r>
            <a:r>
              <a:rPr lang="en-US" dirty="0" smtClean="0"/>
              <a:t> 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Kerajaan</a:t>
            </a:r>
            <a:r>
              <a:rPr lang="en-US" dirty="0" smtClean="0"/>
              <a:t> </a:t>
            </a:r>
            <a:r>
              <a:rPr lang="en-US" dirty="0" err="1" smtClean="0"/>
              <a:t>Siak</a:t>
            </a:r>
            <a:r>
              <a:rPr lang="en-US" dirty="0" smtClean="0"/>
              <a:t> Sri </a:t>
            </a:r>
            <a:r>
              <a:rPr lang="en-US" dirty="0" err="1" smtClean="0"/>
              <a:t>Inderapura</a:t>
            </a:r>
            <a:r>
              <a:rPr lang="en-US" dirty="0" smtClean="0"/>
              <a:t>!</a:t>
            </a:r>
          </a:p>
          <a:p>
            <a:pPr marL="284163" indent="-284163"/>
            <a:r>
              <a:rPr lang="en-US" dirty="0" smtClean="0"/>
              <a:t>2.  </a:t>
            </a:r>
            <a:r>
              <a:rPr lang="en-US" dirty="0" smtClean="0"/>
              <a:t>	</a:t>
            </a:r>
            <a:r>
              <a:rPr lang="en-US" dirty="0" err="1" smtClean="0"/>
              <a:t>Carilah</a:t>
            </a:r>
            <a:r>
              <a:rPr lang="en-US" dirty="0" smtClean="0"/>
              <a:t>  </a:t>
            </a:r>
            <a:r>
              <a:rPr lang="en-US" dirty="0" err="1" smtClean="0"/>
              <a:t>informasi</a:t>
            </a:r>
            <a:r>
              <a:rPr lang="en-US" dirty="0" smtClean="0"/>
              <a:t>  </a:t>
            </a:r>
            <a:r>
              <a:rPr lang="en-US" dirty="0" err="1" smtClean="0"/>
              <a:t>tentang</a:t>
            </a:r>
            <a:r>
              <a:rPr lang="en-US" dirty="0" smtClean="0"/>
              <a:t>  </a:t>
            </a:r>
            <a:r>
              <a:rPr lang="en-US" dirty="0" err="1" smtClean="0"/>
              <a:t>lokasi</a:t>
            </a:r>
            <a:r>
              <a:rPr lang="en-US" dirty="0" smtClean="0"/>
              <a:t>  yang  </a:t>
            </a:r>
            <a:r>
              <a:rPr lang="en-US" dirty="0" err="1" smtClean="0"/>
              <a:t>pernah</a:t>
            </a:r>
            <a:r>
              <a:rPr lang="en-US" dirty="0" smtClean="0"/>
              <a:t>  </a:t>
            </a:r>
            <a:r>
              <a:rPr lang="en-US" dirty="0" err="1" smtClean="0"/>
              <a:t>manjadi</a:t>
            </a:r>
            <a:r>
              <a:rPr lang="en-US" dirty="0" smtClean="0"/>
              <a:t>  </a:t>
            </a:r>
            <a:r>
              <a:rPr lang="en-US" dirty="0" err="1" smtClean="0"/>
              <a:t>letak</a:t>
            </a:r>
            <a:r>
              <a:rPr lang="en-US" dirty="0" smtClean="0"/>
              <a:t> </a:t>
            </a:r>
            <a:r>
              <a:rPr lang="en-US" dirty="0" err="1" smtClean="0"/>
              <a:t>Kerajaan</a:t>
            </a:r>
            <a:r>
              <a:rPr lang="en-US" dirty="0" smtClean="0"/>
              <a:t> </a:t>
            </a:r>
            <a:r>
              <a:rPr lang="en-US" dirty="0" err="1" smtClean="0"/>
              <a:t>Siak</a:t>
            </a:r>
            <a:r>
              <a:rPr lang="en-US" dirty="0" smtClean="0"/>
              <a:t> Sri </a:t>
            </a:r>
            <a:r>
              <a:rPr lang="en-US" dirty="0" err="1" smtClean="0"/>
              <a:t>Inderapura</a:t>
            </a:r>
            <a:r>
              <a:rPr lang="en-US" dirty="0" smtClean="0"/>
              <a:t> </a:t>
            </a:r>
            <a:r>
              <a:rPr lang="en-US" dirty="0" err="1" smtClean="0"/>
              <a:t>dewasa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2276" y="1733490"/>
            <a:ext cx="2706125" cy="40011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sz="2000" b="1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</a:rPr>
              <a:t>Raja Siak Sri Inderapura</a:t>
            </a:r>
            <a:endParaRPr lang="en-US" sz="2000" b="1" dirty="0">
              <a:ln>
                <a:solidFill>
                  <a:schemeClr val="accent1">
                    <a:lumMod val="50000"/>
                  </a:schemeClr>
                </a:solidFill>
              </a:ln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62200" y="3745468"/>
            <a:ext cx="4572000" cy="3693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b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2. Raja  Hasan Putra Ali Jalla Abdul Jalil             </a:t>
            </a:r>
            <a:endParaRPr lang="en-US" b="1" dirty="0">
              <a:ln>
                <a:solidFill>
                  <a:schemeClr val="tx2">
                    <a:lumMod val="50000"/>
                  </a:schemeClr>
                </a:solidFill>
              </a:ln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6182" y="2831068"/>
            <a:ext cx="4598375" cy="3693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b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1. Raja  Abdullah (Sultan  Khoja  Ahmad  Syah)</a:t>
            </a:r>
            <a:endParaRPr lang="en-US" b="1" dirty="0">
              <a:ln>
                <a:solidFill>
                  <a:schemeClr val="tx2">
                    <a:lumMod val="50000"/>
                  </a:schemeClr>
                </a:solidFill>
              </a:ln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62200" y="4583668"/>
            <a:ext cx="4599977" cy="3693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i-FI" b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3. Sultan Abdul Jalil Rahmad Syah (1723-1748)</a:t>
            </a:r>
            <a:endParaRPr lang="en-US" b="1" dirty="0">
              <a:ln>
                <a:solidFill>
                  <a:schemeClr val="tx2">
                    <a:lumMod val="50000"/>
                  </a:schemeClr>
                </a:solidFill>
              </a:ln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2200" y="5498068"/>
            <a:ext cx="4572000" cy="3693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i-FI" b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</a:rPr>
              <a:t>4. Sultan Said Ali       	    (1784-1811) </a:t>
            </a:r>
            <a:endParaRPr lang="en-US" b="1" dirty="0">
              <a:ln>
                <a:solidFill>
                  <a:schemeClr val="tx2">
                    <a:lumMod val="50000"/>
                  </a:schemeClr>
                </a:solidFill>
              </a:ln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4306094" y="2476500"/>
            <a:ext cx="685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Down Arrow 25"/>
          <p:cNvSpPr/>
          <p:nvPr/>
        </p:nvSpPr>
        <p:spPr>
          <a:xfrm>
            <a:off x="4495800" y="320040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4495800" y="411480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495800" y="495300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7162800" y="6324600"/>
            <a:ext cx="381000" cy="381000"/>
          </a:xfrm>
          <a:prstGeom prst="actionButtonForwardNext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0" name="Action Button: Back or Previous 19">
            <a:hlinkClick r:id="" action="ppaction://hlinkshowjump?jump=previousslide" highlightClick="1"/>
          </p:cNvPr>
          <p:cNvSpPr/>
          <p:nvPr/>
        </p:nvSpPr>
        <p:spPr>
          <a:xfrm>
            <a:off x="6629400" y="6324600"/>
            <a:ext cx="381000" cy="381000"/>
          </a:xfrm>
          <a:prstGeom prst="actionButtonBackPrevious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371600" y="6172200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melanjutkan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524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500"/>
                            </p:stCondLst>
                            <p:childTnLst>
                              <p:par>
                                <p:cTn id="10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build="p"/>
      <p:bldP spid="3" grpId="1" build="p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14" grpId="0" animBg="1"/>
      <p:bldP spid="15" grpId="0" animBg="1"/>
      <p:bldP spid="16" grpId="0" animBg="1"/>
      <p:bldP spid="17" grpId="0" animBg="1"/>
      <p:bldP spid="18" grpId="0" animBg="1"/>
      <p:bldP spid="26" grpId="0" animBg="1"/>
      <p:bldP spid="27" grpId="0" animBg="1"/>
      <p:bldP spid="28" grpId="0" animBg="1"/>
      <p:bldP spid="21" grpId="0"/>
      <p:bldP spid="21" grpId="1"/>
      <p:bldP spid="21" grpId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1c34c52353b33c741cd757bfa2e2b6f15b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QUIZ_SHAPES_ADDED" val="1"/>
  <p:tag name="ISPRING_RESOURCE_QUIZ" val="Quiz 8.quiz"/>
  <p:tag name="ISPRING_QUIZ_FULL_PATH" val="D:\wawan data\CD Pembelajaran\kur 2013\SEJARAH wajib\CD Sejarah X Bab 8\Quiz 8.quiz"/>
  <p:tag name="ISPRING_QUIZ_RELATIVE_PATH" val="Quiz 8.quiz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5021</TotalTime>
  <Words>1941</Words>
  <Application>Microsoft Office PowerPoint</Application>
  <PresentationFormat>On-screen Show (4:3)</PresentationFormat>
  <Paragraphs>478</Paragraphs>
  <Slides>29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1_Office Theme</vt:lpstr>
      <vt:lpstr>Bab 8 Kerajaan - Kerajaan  Islam   di   Indonesia</vt:lpstr>
      <vt:lpstr>Kompetensi  Inti</vt:lpstr>
      <vt:lpstr>Kompetensi  Dasar </vt:lpstr>
      <vt:lpstr>Indikator</vt:lpstr>
      <vt:lpstr>Slide 5</vt:lpstr>
      <vt:lpstr>K e r a j a a n  P e r l a k</vt:lpstr>
      <vt:lpstr>K e r a j a a n  S a m u d r a  P a s a i</vt:lpstr>
      <vt:lpstr>K e r a j a a n   A c e h   D a r u s s a l a m</vt:lpstr>
      <vt:lpstr>K e r a j a a n   S i a k   S r i   I n d e r a p u r a</vt:lpstr>
      <vt:lpstr>K e r a j a a n   K a m p a r </vt:lpstr>
      <vt:lpstr>    Kerajaan  Inderagiri</vt:lpstr>
      <vt:lpstr>Kesultanan  Palembang</vt:lpstr>
      <vt:lpstr>    Kerajaan   Islam  Jambi</vt:lpstr>
      <vt:lpstr>Kerajaan  Minangkabau</vt:lpstr>
      <vt:lpstr>Kerajaan  Mataram  Islam</vt:lpstr>
      <vt:lpstr>Kerajaan Demak</vt:lpstr>
      <vt:lpstr>Kerajaan  Cirebon</vt:lpstr>
      <vt:lpstr>Kerajaan  Banten</vt:lpstr>
      <vt:lpstr>Kerajaan  Lombok  dan  Sumbawa</vt:lpstr>
      <vt:lpstr>K e r a j a a n   B i m a</vt:lpstr>
      <vt:lpstr>Kerajaan  Ternate  dan  Tidore</vt:lpstr>
      <vt:lpstr>K e r a j a a n   G o w a - T a l l o</vt:lpstr>
      <vt:lpstr>K e r a j a a n   B o n e</vt:lpstr>
      <vt:lpstr>K e r a j a a n   B a n j a r</vt:lpstr>
      <vt:lpstr>Kerajaan  Kutai  Kertanegara  Ing  Martadipura</vt:lpstr>
      <vt:lpstr>Kerajaan  Pontianak</vt:lpstr>
      <vt:lpstr>Slide 27</vt:lpstr>
      <vt:lpstr>Islam dan Proses Integrasi</vt:lpstr>
      <vt:lpstr>Latihan  Soal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337</cp:revision>
  <dcterms:created xsi:type="dcterms:W3CDTF">2013-12-16T11:10:46Z</dcterms:created>
  <dcterms:modified xsi:type="dcterms:W3CDTF">2014-02-22T03:24:37Z</dcterms:modified>
</cp:coreProperties>
</file>